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7" r:id="rId2"/>
    <p:sldId id="269" r:id="rId3"/>
    <p:sldId id="259" r:id="rId4"/>
    <p:sldId id="260" r:id="rId5"/>
    <p:sldId id="261" r:id="rId6"/>
    <p:sldId id="262" r:id="rId7"/>
    <p:sldId id="263" r:id="rId8"/>
    <p:sldId id="268" r:id="rId9"/>
    <p:sldId id="270" r:id="rId10"/>
    <p:sldId id="271" r:id="rId11"/>
    <p:sldId id="266"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821"/>
    <p:restoredTop sz="65865"/>
  </p:normalViewPr>
  <p:slideViewPr>
    <p:cSldViewPr snapToGrid="0" snapToObjects="1">
      <p:cViewPr>
        <p:scale>
          <a:sx n="80" d="100"/>
          <a:sy n="80" d="100"/>
        </p:scale>
        <p:origin x="144"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DF7B69-17E7-A44F-8470-C267FB300CFB}" type="datetimeFigureOut">
              <a:rPr lang="en-US" smtClean="0"/>
              <a:t>3/23/17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9E7D5E-93B1-664B-90F5-E226BF7D6C32}" type="slidenum">
              <a:rPr lang="en-US" smtClean="0"/>
              <a:t>‹#›</a:t>
            </a:fld>
            <a:endParaRPr lang="en-US"/>
          </a:p>
        </p:txBody>
      </p:sp>
    </p:spTree>
    <p:extLst>
      <p:ext uri="{BB962C8B-B14F-4D97-AF65-F5344CB8AC3E}">
        <p14:creationId xmlns:p14="http://schemas.microsoft.com/office/powerpoint/2010/main" val="63952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a:t>
            </a:r>
            <a:r>
              <a:rPr lang="en-US" baseline="0" dirty="0" smtClean="0"/>
              <a:t> areas  more at risk than others  due to heat urban island affect. Main point is that the parts of Boston that area already hotter than others due to low tree canopy</a:t>
            </a:r>
          </a:p>
          <a:p>
            <a:endParaRPr lang="en-US" baseline="0" dirty="0" smtClean="0"/>
          </a:p>
          <a:p>
            <a:r>
              <a:rPr lang="en-US" baseline="0" dirty="0" smtClean="0"/>
              <a:t>For East Boston </a:t>
            </a:r>
            <a:r>
              <a:rPr lang="mr-IN" baseline="0" dirty="0" smtClean="0"/>
              <a:t>–</a:t>
            </a:r>
            <a:r>
              <a:rPr lang="en-US" baseline="0" dirty="0" smtClean="0"/>
              <a:t> heat island not significant compared to other areas but still a concern given social vulnerabilities</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97590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www.subchat.com</a:t>
            </a:r>
            <a:r>
              <a:rPr lang="en-US" dirty="0" smtClean="0"/>
              <a:t>/</a:t>
            </a:r>
            <a:r>
              <a:rPr lang="en-US" dirty="0" err="1" smtClean="0"/>
              <a:t>read.asp?Id</a:t>
            </a:r>
            <a:r>
              <a:rPr lang="en-US" dirty="0" smtClean="0"/>
              <a:t>=1175613</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48308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www.subchat.com</a:t>
            </a:r>
            <a:r>
              <a:rPr lang="en-US" dirty="0" smtClean="0"/>
              <a:t>/</a:t>
            </a:r>
            <a:r>
              <a:rPr lang="en-US" dirty="0" err="1" smtClean="0"/>
              <a:t>read.asp?Id</a:t>
            </a:r>
            <a:r>
              <a:rPr lang="en-US" dirty="0" smtClean="0"/>
              <a:t>=1175613</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24234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*East Boston and South Boston have the most land area affected by coastal flooding and sea level rise.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dirty="0" smtClean="0"/>
              <a:t>http://</a:t>
            </a:r>
            <a:r>
              <a:rPr lang="en-US" dirty="0" err="1" smtClean="0"/>
              <a:t>archive.boston.com</a:t>
            </a:r>
            <a:r>
              <a:rPr lang="en-US" dirty="0" smtClean="0"/>
              <a:t>/news/local/gallery/031510_your_storm_photos?pg=31</a:t>
            </a:r>
          </a:p>
          <a:p>
            <a:r>
              <a:rPr lang="en-US" dirty="0" smtClean="0"/>
              <a:t>https://c.o0bg.com/</a:t>
            </a:r>
            <a:r>
              <a:rPr lang="en-US" dirty="0" err="1" smtClean="0"/>
              <a:t>rf</a:t>
            </a:r>
            <a:r>
              <a:rPr lang="en-US" dirty="0" smtClean="0"/>
              <a:t>/image_1920w/Boston/2011-2020/2016/01/25/</a:t>
            </a:r>
            <a:r>
              <a:rPr lang="en-US" dirty="0" err="1" smtClean="0"/>
              <a:t>BostonGlobe.com</a:t>
            </a:r>
            <a:r>
              <a:rPr lang="en-US" dirty="0" smtClean="0"/>
              <a:t>/National/Images/3fb314c6-c53a-4baf-938d-9e3535395264.jpg</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28107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East Boston is surrounded on 3 sides by water, making access across the many tunnels especially important.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*Eight 1-90 and Route 1A tunnels, as well as the Wood Island, Orient </a:t>
            </a:r>
            <a:r>
              <a:rPr lang="en-US" sz="1200" kern="1200" dirty="0" err="1" smtClean="0">
                <a:solidFill>
                  <a:schemeClr val="tx1"/>
                </a:solidFill>
                <a:effectLst/>
                <a:latin typeface="+mn-lt"/>
                <a:ea typeface="+mn-ea"/>
                <a:cs typeface="+mn-cs"/>
              </a:rPr>
              <a:t>Heighs</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Suffolks</a:t>
            </a:r>
            <a:r>
              <a:rPr lang="en-US" sz="1200" kern="1200" dirty="0" smtClean="0">
                <a:solidFill>
                  <a:schemeClr val="tx1"/>
                </a:solidFill>
                <a:effectLst/>
                <a:latin typeface="+mn-lt"/>
                <a:ea typeface="+mn-ea"/>
                <a:cs typeface="+mn-cs"/>
              </a:rPr>
              <a:t> Downs T stops are at risk in a 1% annual chance flood.</a:t>
            </a:r>
          </a:p>
          <a:p>
            <a:r>
              <a:rPr lang="en-US" sz="1200" kern="1200" dirty="0" smtClean="0">
                <a:solidFill>
                  <a:schemeClr val="tx1"/>
                </a:solidFill>
                <a:effectLst/>
                <a:latin typeface="+mn-lt"/>
                <a:ea typeface="+mn-ea"/>
                <a:cs typeface="+mn-cs"/>
              </a:rPr>
              <a:t>*This level of flooding would also place important community assets at risk including the Boston Police District A-7 on Paris Street and the East Boston Social Center. </a:t>
            </a:r>
          </a:p>
          <a:p>
            <a:r>
              <a:rPr lang="en-US" sz="1200" kern="1200" dirty="0" smtClean="0">
                <a:solidFill>
                  <a:schemeClr val="tx1"/>
                </a:solidFill>
                <a:effectLst/>
                <a:latin typeface="+mn-lt"/>
                <a:ea typeface="+mn-ea"/>
                <a:cs typeface="+mn-cs"/>
              </a:rPr>
              <a:t>*The Engine 9 &amp; Ladder 2 firehouse on Summer St is exposed to even more frequent 10% annual chance flooding along with the Mario </a:t>
            </a:r>
            <a:r>
              <a:rPr lang="en-US" sz="1200" kern="1200" dirty="0" err="1" smtClean="0">
                <a:solidFill>
                  <a:schemeClr val="tx1"/>
                </a:solidFill>
                <a:effectLst/>
                <a:latin typeface="+mn-lt"/>
                <a:ea typeface="+mn-ea"/>
                <a:cs typeface="+mn-cs"/>
              </a:rPr>
              <a:t>Umana</a:t>
            </a:r>
            <a:r>
              <a:rPr lang="en-US" sz="1200" kern="1200" dirty="0" smtClean="0">
                <a:solidFill>
                  <a:schemeClr val="tx1"/>
                </a:solidFill>
                <a:effectLst/>
                <a:latin typeface="+mn-lt"/>
                <a:ea typeface="+mn-ea"/>
                <a:cs typeface="+mn-cs"/>
              </a:rPr>
              <a:t> Academy. </a:t>
            </a:r>
            <a:r>
              <a:rPr lang="en-US" sz="1200" kern="1200" dirty="0" err="1" smtClean="0">
                <a:solidFill>
                  <a:schemeClr val="tx1"/>
                </a:solidFill>
                <a:effectLst/>
                <a:latin typeface="+mn-lt"/>
                <a:ea typeface="+mn-ea"/>
                <a:cs typeface="+mn-cs"/>
              </a:rPr>
              <a:t>Massport</a:t>
            </a:r>
            <a:r>
              <a:rPr lang="en-US" sz="1200" kern="1200" dirty="0" smtClean="0">
                <a:solidFill>
                  <a:schemeClr val="tx1"/>
                </a:solidFill>
                <a:effectLst/>
                <a:latin typeface="+mn-lt"/>
                <a:ea typeface="+mn-ea"/>
                <a:cs typeface="+mn-cs"/>
              </a:rPr>
              <a:t> has identified back up fuel for emergencies given fuel storage facilities are also at risk. </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1812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the middle of the century, 10% annual chance flooding events mean the Airport T Stop is exposed. With a 1% annual chance event Engine 56 &amp; Ladder 21 Firehouse on Ashley Street Orient heights would be impacted along with healthcare facilities, schools, and community centers.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26174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9546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By the end of the century, East Boston could incur more than $1.7 billion in economic losses from flooding.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30991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64571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Condor</a:t>
            </a:r>
            <a:r>
              <a:rPr lang="en-US" baseline="0" dirty="0" smtClean="0"/>
              <a:t> Wild as an example of what’s possible  - ensuring smart development</a:t>
            </a:r>
          </a:p>
          <a:p>
            <a:r>
              <a:rPr lang="en-US" baseline="0" dirty="0" smtClean="0"/>
              <a:t>Helping out local biz re: responding  insurance</a:t>
            </a:r>
          </a:p>
          <a:p>
            <a:endParaRPr lang="en-US" baseline="0" dirty="0" smtClean="0"/>
          </a:p>
          <a:p>
            <a:r>
              <a:rPr lang="en-US" baseline="0" dirty="0" smtClean="0"/>
              <a:t>You can get specific here for your neighborhood/sector. Can always switch out photos to match those examples.</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74788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Focus on the </a:t>
            </a:r>
            <a:r>
              <a:rPr lang="en-US" dirty="0" err="1" smtClean="0"/>
              <a:t>neignborhood</a:t>
            </a:r>
            <a:r>
              <a:rPr lang="en-US" baseline="0" dirty="0" smtClean="0"/>
              <a:t> examples to create relevance. </a:t>
            </a:r>
          </a:p>
          <a:p>
            <a:r>
              <a:rPr lang="en-US" baseline="0" dirty="0" smtClean="0"/>
              <a:t>Hone in on the specific locations being considered/ </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00171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B965CC-EB59-7541-8E9F-2268C42B54D9}" type="datetimeFigureOut">
              <a:rPr lang="en-US" smtClean="0"/>
              <a:t>3/23/17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1524432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B965CC-EB59-7541-8E9F-2268C42B54D9}" type="datetimeFigureOut">
              <a:rPr lang="en-US" smtClean="0"/>
              <a:t>3/23/17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1987213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B965CC-EB59-7541-8E9F-2268C42B54D9}" type="datetimeFigureOut">
              <a:rPr lang="en-US" smtClean="0"/>
              <a:t>3/23/17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1429044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About Us 1">
    <p:spTree>
      <p:nvGrpSpPr>
        <p:cNvPr id="1" name="Shape 31"/>
        <p:cNvGrpSpPr/>
        <p:nvPr/>
      </p:nvGrpSpPr>
      <p:grpSpPr>
        <a:xfrm>
          <a:off x="0" y="0"/>
          <a:ext cx="0" cy="0"/>
          <a:chOff x="0" y="0"/>
          <a:chExt cx="0" cy="0"/>
        </a:xfrm>
      </p:grpSpPr>
      <p:sp>
        <p:nvSpPr>
          <p:cNvPr id="32" name="Shape 32"/>
          <p:cNvSpPr>
            <a:spLocks noGrp="1"/>
          </p:cNvSpPr>
          <p:nvPr>
            <p:ph type="pic" idx="2"/>
          </p:nvPr>
        </p:nvSpPr>
        <p:spPr>
          <a:xfrm>
            <a:off x="2275839" y="1926167"/>
            <a:ext cx="1733551" cy="1733549"/>
          </a:xfrm>
          <a:prstGeom prst="ellipse">
            <a:avLst/>
          </a:prstGeom>
          <a:solidFill>
            <a:srgbClr val="F2F2F2"/>
          </a:solid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200" b="0" i="0" u="none" strike="noStrike" cap="none">
                <a:solidFill>
                  <a:schemeClr val="dk1"/>
                </a:solidFill>
                <a:latin typeface="Montserrat"/>
                <a:ea typeface="Montserrat"/>
                <a:cs typeface="Montserrat"/>
                <a:sym typeface="Montserrat"/>
              </a:defRPr>
            </a:lvl1pPr>
            <a:lvl2pPr marL="457108" marR="0" lvl="1" indent="-6258" algn="l" rtl="0">
              <a:lnSpc>
                <a:spcPct val="90000"/>
              </a:lnSpc>
              <a:spcBef>
                <a:spcPts val="500"/>
              </a:spcBef>
              <a:buClr>
                <a:schemeClr val="dk1"/>
              </a:buClr>
              <a:buFont typeface="Arial"/>
              <a:buNone/>
              <a:defRPr sz="2000" b="0" i="0" u="none" strike="noStrike" cap="none">
                <a:solidFill>
                  <a:schemeClr val="dk1"/>
                </a:solidFill>
                <a:latin typeface="Montserrat"/>
                <a:ea typeface="Montserrat"/>
                <a:cs typeface="Montserrat"/>
                <a:sym typeface="Montserrat"/>
              </a:defRPr>
            </a:lvl2pPr>
            <a:lvl3pPr marL="914217" marR="0" lvl="2" indent="-6167" algn="l" rtl="0">
              <a:lnSpc>
                <a:spcPct val="90000"/>
              </a:lnSpc>
              <a:spcBef>
                <a:spcPts val="500"/>
              </a:spcBef>
              <a:buClr>
                <a:schemeClr val="dk1"/>
              </a:buClr>
              <a:buFont typeface="Arial"/>
              <a:buNone/>
              <a:defRPr sz="1800" b="0" i="0" u="none" strike="noStrike" cap="none">
                <a:solidFill>
                  <a:schemeClr val="dk1"/>
                </a:solidFill>
                <a:latin typeface="Montserrat"/>
                <a:ea typeface="Montserrat"/>
                <a:cs typeface="Montserrat"/>
                <a:sym typeface="Montserrat"/>
              </a:defRPr>
            </a:lvl3pPr>
            <a:lvl4pPr marL="1371326" marR="0" lvl="3" indent="-6076" algn="l" rtl="0">
              <a:lnSpc>
                <a:spcPct val="90000"/>
              </a:lnSpc>
              <a:spcBef>
                <a:spcPts val="500"/>
              </a:spcBef>
              <a:buClr>
                <a:schemeClr val="dk1"/>
              </a:buClr>
              <a:buFont typeface="Arial"/>
              <a:buNone/>
              <a:defRPr sz="1600" b="0" i="0" u="none" strike="noStrike" cap="none">
                <a:solidFill>
                  <a:schemeClr val="dk1"/>
                </a:solidFill>
                <a:latin typeface="Montserrat"/>
                <a:ea typeface="Montserrat"/>
                <a:cs typeface="Montserrat"/>
                <a:sym typeface="Montserrat"/>
              </a:defRPr>
            </a:lvl4pPr>
            <a:lvl5pPr marL="1828434" marR="0" lvl="4" indent="-5984" algn="l" rtl="0">
              <a:lnSpc>
                <a:spcPct val="90000"/>
              </a:lnSpc>
              <a:spcBef>
                <a:spcPts val="500"/>
              </a:spcBef>
              <a:buClr>
                <a:schemeClr val="dk1"/>
              </a:buClr>
              <a:buFont typeface="Arial"/>
              <a:buNone/>
              <a:defRPr sz="1600" b="0" i="0" u="none" strike="noStrike" cap="none">
                <a:solidFill>
                  <a:schemeClr val="dk1"/>
                </a:solidFill>
                <a:latin typeface="Montserrat"/>
                <a:ea typeface="Montserrat"/>
                <a:cs typeface="Montserrat"/>
                <a:sym typeface="Montserrat"/>
              </a:defRPr>
            </a:lvl5pPr>
            <a:lvl6pPr marL="2514097" marR="0" lvl="5" indent="-120147" algn="l" rtl="0">
              <a:lnSpc>
                <a:spcPct val="90000"/>
              </a:lnSpc>
              <a:spcBef>
                <a:spcPts val="500"/>
              </a:spcBef>
              <a:buClr>
                <a:schemeClr val="dk1"/>
              </a:buClr>
              <a:buSzPct val="100000"/>
              <a:buFont typeface="Arial"/>
              <a:buChar char="•"/>
              <a:defRPr sz="1800" b="0" i="0" u="none" strike="noStrike" cap="none">
                <a:solidFill>
                  <a:schemeClr val="dk1"/>
                </a:solidFill>
                <a:latin typeface="Lato"/>
                <a:ea typeface="Lato"/>
                <a:cs typeface="Lato"/>
                <a:sym typeface="Lato"/>
              </a:defRPr>
            </a:lvl6pPr>
            <a:lvl7pPr marL="2971206" marR="0" lvl="6" indent="-120055" algn="l" rtl="0">
              <a:lnSpc>
                <a:spcPct val="90000"/>
              </a:lnSpc>
              <a:spcBef>
                <a:spcPts val="500"/>
              </a:spcBef>
              <a:buClr>
                <a:schemeClr val="dk1"/>
              </a:buClr>
              <a:buSzPct val="100000"/>
              <a:buFont typeface="Arial"/>
              <a:buChar char="•"/>
              <a:defRPr sz="1800" b="0" i="0" u="none" strike="noStrike" cap="none">
                <a:solidFill>
                  <a:schemeClr val="dk1"/>
                </a:solidFill>
                <a:latin typeface="Lato"/>
                <a:ea typeface="Lato"/>
                <a:cs typeface="Lato"/>
                <a:sym typeface="Lato"/>
              </a:defRPr>
            </a:lvl7pPr>
            <a:lvl8pPr marL="3428314" marR="0" lvl="7" indent="-119964" algn="l" rtl="0">
              <a:lnSpc>
                <a:spcPct val="90000"/>
              </a:lnSpc>
              <a:spcBef>
                <a:spcPts val="500"/>
              </a:spcBef>
              <a:buClr>
                <a:schemeClr val="dk1"/>
              </a:buClr>
              <a:buSzPct val="100000"/>
              <a:buFont typeface="Arial"/>
              <a:buChar char="•"/>
              <a:defRPr sz="1800" b="0" i="0" u="none" strike="noStrike" cap="none">
                <a:solidFill>
                  <a:schemeClr val="dk1"/>
                </a:solidFill>
                <a:latin typeface="Lato"/>
                <a:ea typeface="Lato"/>
                <a:cs typeface="Lato"/>
                <a:sym typeface="Lato"/>
              </a:defRPr>
            </a:lvl8pPr>
            <a:lvl9pPr marL="3885423" marR="0" lvl="8" indent="-119873" algn="l" rtl="0">
              <a:lnSpc>
                <a:spcPct val="90000"/>
              </a:lnSpc>
              <a:spcBef>
                <a:spcPts val="500"/>
              </a:spcBef>
              <a:buClr>
                <a:schemeClr val="dk1"/>
              </a:buClr>
              <a:buSzPct val="100000"/>
              <a:buFont typeface="Arial"/>
              <a:buChar char="•"/>
              <a:defRPr sz="1800" b="0" i="0" u="none" strike="noStrike" cap="none">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500274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B965CC-EB59-7541-8E9F-2268C42B54D9}" type="datetimeFigureOut">
              <a:rPr lang="en-US" smtClean="0"/>
              <a:t>3/23/17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553085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B965CC-EB59-7541-8E9F-2268C42B54D9}" type="datetimeFigureOut">
              <a:rPr lang="en-US" smtClean="0"/>
              <a:t>3/23/17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1392202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B965CC-EB59-7541-8E9F-2268C42B54D9}" type="datetimeFigureOut">
              <a:rPr lang="en-US" smtClean="0"/>
              <a:t>3/23/17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1917234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B965CC-EB59-7541-8E9F-2268C42B54D9}" type="datetimeFigureOut">
              <a:rPr lang="en-US" smtClean="0"/>
              <a:t>3/23/17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2120038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B965CC-EB59-7541-8E9F-2268C42B54D9}" type="datetimeFigureOut">
              <a:rPr lang="en-US" smtClean="0"/>
              <a:t>3/23/17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446129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B965CC-EB59-7541-8E9F-2268C42B54D9}" type="datetimeFigureOut">
              <a:rPr lang="en-US" smtClean="0"/>
              <a:t>3/23/17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1236388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B965CC-EB59-7541-8E9F-2268C42B54D9}" type="datetimeFigureOut">
              <a:rPr lang="en-US" smtClean="0"/>
              <a:t>3/23/17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938070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B965CC-EB59-7541-8E9F-2268C42B54D9}" type="datetimeFigureOut">
              <a:rPr lang="en-US" smtClean="0"/>
              <a:t>3/23/17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0E95B7-B451-CD45-97A0-28C0B5437902}" type="slidenum">
              <a:rPr lang="en-US" smtClean="0"/>
              <a:t>‹#›</a:t>
            </a:fld>
            <a:endParaRPr lang="en-US"/>
          </a:p>
        </p:txBody>
      </p:sp>
    </p:spTree>
    <p:extLst>
      <p:ext uri="{BB962C8B-B14F-4D97-AF65-F5344CB8AC3E}">
        <p14:creationId xmlns:p14="http://schemas.microsoft.com/office/powerpoint/2010/main" val="147500392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B965CC-EB59-7541-8E9F-2268C42B54D9}" type="datetimeFigureOut">
              <a:rPr lang="en-US" smtClean="0"/>
              <a:t>3/23/17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0E95B7-B451-CD45-97A0-28C0B5437902}" type="slidenum">
              <a:rPr lang="en-US" smtClean="0"/>
              <a:t>‹#›</a:t>
            </a:fld>
            <a:endParaRPr lang="en-US"/>
          </a:p>
        </p:txBody>
      </p:sp>
    </p:spTree>
    <p:extLst>
      <p:ext uri="{BB962C8B-B14F-4D97-AF65-F5344CB8AC3E}">
        <p14:creationId xmlns:p14="http://schemas.microsoft.com/office/powerpoint/2010/main" val="17513497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jpeg"/><Relationship Id="rId1" Type="http://schemas.openxmlformats.org/officeDocument/2006/relationships/slideLayout" Target="../slideLayouts/slideLayout12.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png"/><Relationship Id="rId5" Type="http://schemas.openxmlformats.org/officeDocument/2006/relationships/image" Target="../media/image29.jpeg"/><Relationship Id="rId6" Type="http://schemas.openxmlformats.org/officeDocument/2006/relationships/image" Target="../media/image30.jpg"/><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31.tiff"/><Relationship Id="rId4" Type="http://schemas.openxmlformats.org/officeDocument/2006/relationships/image" Target="../media/image2.png"/><Relationship Id="rId5" Type="http://schemas.openxmlformats.org/officeDocument/2006/relationships/image" Target="../media/image32.jpeg"/><Relationship Id="rId6" Type="http://schemas.openxmlformats.org/officeDocument/2006/relationships/image" Target="../media/image33.jpg"/><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34.tiff"/><Relationship Id="rId4" Type="http://schemas.openxmlformats.org/officeDocument/2006/relationships/image" Target="../media/image2.png"/><Relationship Id="rId5" Type="http://schemas.openxmlformats.org/officeDocument/2006/relationships/image" Target="../media/image35.jpeg"/><Relationship Id="rId6" Type="http://schemas.openxmlformats.org/officeDocument/2006/relationships/image" Target="../media/image36.jpg"/><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2.png"/><Relationship Id="rId5" Type="http://schemas.openxmlformats.org/officeDocument/2006/relationships/image" Target="../media/image7.jpeg"/><Relationship Id="rId6" Type="http://schemas.openxmlformats.org/officeDocument/2006/relationships/image" Target="../media/image8.jp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0.tiff"/><Relationship Id="rId5"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2.png"/><Relationship Id="rId5" Type="http://schemas.openxmlformats.org/officeDocument/2006/relationships/image" Target="../media/image12.jpeg"/><Relationship Id="rId6" Type="http://schemas.openxmlformats.org/officeDocument/2006/relationships/image" Target="../media/image13.jp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2.png"/><Relationship Id="rId5" Type="http://schemas.openxmlformats.org/officeDocument/2006/relationships/image" Target="../media/image12.jpeg"/><Relationship Id="rId6" Type="http://schemas.openxmlformats.org/officeDocument/2006/relationships/image" Target="../media/image13.jp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2.png"/><Relationship Id="rId5" Type="http://schemas.openxmlformats.org/officeDocument/2006/relationships/image" Target="../media/image12.jpeg"/><Relationship Id="rId6" Type="http://schemas.openxmlformats.org/officeDocument/2006/relationships/image" Target="../media/image13.jp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6.tiff"/><Relationship Id="rId5" Type="http://schemas.openxmlformats.org/officeDocument/2006/relationships/image" Target="../media/image17.tiff"/><Relationship Id="rId6" Type="http://schemas.openxmlformats.org/officeDocument/2006/relationships/image" Target="../media/image18.tiff"/><Relationship Id="rId7" Type="http://schemas.openxmlformats.org/officeDocument/2006/relationships/image" Target="../media/image19.tiff"/><Relationship Id="rId8" Type="http://schemas.openxmlformats.org/officeDocument/2006/relationships/image" Target="../media/image20.tiff"/><Relationship Id="rId9" Type="http://schemas.openxmlformats.org/officeDocument/2006/relationships/image" Target="../media/image21.tiff"/><Relationship Id="rId10" Type="http://schemas.openxmlformats.org/officeDocument/2006/relationships/image" Target="../media/image22.tiff"/><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23.tiff"/><Relationship Id="rId4" Type="http://schemas.openxmlformats.org/officeDocument/2006/relationships/image" Target="../media/image2.png"/><Relationship Id="rId5" Type="http://schemas.openxmlformats.org/officeDocument/2006/relationships/image" Target="../media/image24.png"/><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png"/><Relationship Id="rId5" Type="http://schemas.openxmlformats.org/officeDocument/2006/relationships/image" Target="../media/image26.jpeg"/><Relationship Id="rId6" Type="http://schemas.openxmlformats.org/officeDocument/2006/relationships/image" Target="../media/image27.jpg"/><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94" y="0"/>
            <a:ext cx="10160480" cy="5376672"/>
          </a:xfrm>
          <a:prstGeom prst="rect">
            <a:avLst/>
          </a:prstGeom>
        </p:spPr>
      </p:pic>
      <p:sp>
        <p:nvSpPr>
          <p:cNvPr id="8" name="Shape 235"/>
          <p:cNvSpPr/>
          <p:nvPr/>
        </p:nvSpPr>
        <p:spPr>
          <a:xfrm>
            <a:off x="1588" y="0"/>
            <a:ext cx="10160786"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3" name="Shape 317"/>
          <p:cNvSpPr txBox="1"/>
          <p:nvPr/>
        </p:nvSpPr>
        <p:spPr>
          <a:xfrm>
            <a:off x="883217" y="259643"/>
            <a:ext cx="7439411" cy="634771"/>
          </a:xfrm>
          <a:prstGeom prst="rect">
            <a:avLst/>
          </a:prstGeom>
          <a:noFill/>
          <a:ln>
            <a:noFill/>
          </a:ln>
        </p:spPr>
        <p:txBody>
          <a:bodyPr lIns="45713" tIns="22850" rIns="45713" bIns="22850" anchor="t" anchorCtr="0">
            <a:noAutofit/>
          </a:bodyPr>
          <a:lstStyle/>
          <a:p>
            <a:pPr>
              <a:buSzPct val="25000"/>
            </a:pPr>
            <a:r>
              <a:rPr lang="en-US" sz="3000" dirty="0">
                <a:latin typeface="Montserrat"/>
                <a:ea typeface="Montserrat"/>
                <a:cs typeface="Montserrat"/>
                <a:sym typeface="Montserrat"/>
              </a:rPr>
              <a:t>FOCUS AREA: </a:t>
            </a:r>
            <a:r>
              <a:rPr lang="en-US" sz="3000" b="1" dirty="0">
                <a:latin typeface="Montserrat"/>
                <a:ea typeface="Montserrat"/>
                <a:cs typeface="Montserrat"/>
                <a:sym typeface="Montserrat"/>
              </a:rPr>
              <a:t>EAST BOSTON</a:t>
            </a: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6" name="Shape 26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487511" y="359498"/>
            <a:ext cx="1365737" cy="179029"/>
          </a:xfrm>
          <a:prstGeom prst="rect">
            <a:avLst/>
          </a:prstGeom>
          <a:noFill/>
          <a:ln>
            <a:noFill/>
          </a:ln>
        </p:spPr>
      </p:pic>
      <p:pic>
        <p:nvPicPr>
          <p:cNvPr id="10" name="Picture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570287" y="2738863"/>
            <a:ext cx="1301249" cy="1759985"/>
          </a:xfrm>
          <a:prstGeom prst="rect">
            <a:avLst/>
          </a:prstGeom>
        </p:spPr>
      </p:pic>
      <p:grpSp>
        <p:nvGrpSpPr>
          <p:cNvPr id="11" name="Group 10"/>
          <p:cNvGrpSpPr/>
          <p:nvPr/>
        </p:nvGrpSpPr>
        <p:grpSpPr>
          <a:xfrm>
            <a:off x="10487512" y="1053661"/>
            <a:ext cx="1218252" cy="1506659"/>
            <a:chOff x="16057537" y="763507"/>
            <a:chExt cx="3373463" cy="4295788"/>
          </a:xfrm>
        </p:grpSpPr>
        <p:pic>
          <p:nvPicPr>
            <p:cNvPr id="12" name="Picture 1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6342325" y="763507"/>
              <a:ext cx="3088675" cy="4295788"/>
            </a:xfrm>
            <a:prstGeom prst="rect">
              <a:avLst/>
            </a:prstGeom>
          </p:spPr>
        </p:pic>
        <p:sp>
          <p:nvSpPr>
            <p:cNvPr id="13" name="Rectangle 12"/>
            <p:cNvSpPr/>
            <p:nvPr/>
          </p:nvSpPr>
          <p:spPr>
            <a:xfrm>
              <a:off x="16057537" y="3331029"/>
              <a:ext cx="1054806" cy="1122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a:p>
          </p:txBody>
        </p:sp>
      </p:grpSp>
      <p:sp>
        <p:nvSpPr>
          <p:cNvPr id="16" name="Shape 379"/>
          <p:cNvSpPr txBox="1"/>
          <p:nvPr/>
        </p:nvSpPr>
        <p:spPr>
          <a:xfrm>
            <a:off x="919793" y="5811408"/>
            <a:ext cx="8628131" cy="459303"/>
          </a:xfrm>
          <a:prstGeom prst="rect">
            <a:avLst/>
          </a:prstGeom>
          <a:noFill/>
          <a:ln>
            <a:noFill/>
          </a:ln>
        </p:spPr>
        <p:txBody>
          <a:bodyPr lIns="45713" tIns="22850" rIns="45713" bIns="22850" anchor="t" anchorCtr="0">
            <a:noAutofit/>
          </a:bodyPr>
          <a:lstStyle/>
          <a:p>
            <a:pPr lvl="0">
              <a:buSzPct val="25000"/>
            </a:pPr>
            <a:r>
              <a:rPr lang="en-US" sz="2400" dirty="0">
                <a:latin typeface="Lora" charset="0"/>
                <a:ea typeface="Lora" charset="0"/>
                <a:cs typeface="Lora" charset="0"/>
              </a:rPr>
              <a:t>40,000+ people, 28,000 jobs, +$6 billion to city economy. </a:t>
            </a:r>
            <a:endParaRPr lang="en-US" sz="2400" dirty="0">
              <a:solidFill>
                <a:schemeClr val="dk2"/>
              </a:solidFill>
              <a:latin typeface="Lora" charset="0"/>
              <a:ea typeface="Lora" charset="0"/>
              <a:cs typeface="Lora" charset="0"/>
              <a:sym typeface="Montserrat"/>
            </a:endParaRPr>
          </a:p>
        </p:txBody>
      </p:sp>
      <p:sp>
        <p:nvSpPr>
          <p:cNvPr id="17" name="Shape 238"/>
          <p:cNvSpPr/>
          <p:nvPr/>
        </p:nvSpPr>
        <p:spPr>
          <a:xfrm>
            <a:off x="1588" y="5983909"/>
            <a:ext cx="734479" cy="114300"/>
          </a:xfrm>
          <a:prstGeom prst="rect">
            <a:avLst/>
          </a:prstGeom>
          <a:solidFill>
            <a:srgbClr val="F14F47"/>
          </a:solidFill>
          <a:ln>
            <a:noFill/>
          </a:ln>
        </p:spPr>
        <p:txBody>
          <a:bodyPr lIns="45713" tIns="22850" rIns="45713" bIns="22850" anchor="ctr" anchorCtr="0">
            <a:noAutofit/>
          </a:bodyPr>
          <a:lstStyle/>
          <a:p>
            <a:pPr algn="ctr"/>
            <a:endParaRPr>
              <a:solidFill>
                <a:srgbClr val="62AB45"/>
              </a:solidFill>
              <a:latin typeface="Lato"/>
              <a:ea typeface="Lato"/>
              <a:cs typeface="Lato"/>
              <a:sym typeface="Lato"/>
            </a:endParaRPr>
          </a:p>
        </p:txBody>
      </p:sp>
      <p:pic>
        <p:nvPicPr>
          <p:cNvPr id="14" name="Picture 1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626540" y="4677391"/>
            <a:ext cx="1252504" cy="1694769"/>
          </a:xfrm>
          <a:prstGeom prst="rect">
            <a:avLst/>
          </a:prstGeom>
        </p:spPr>
      </p:pic>
      <p:sp>
        <p:nvSpPr>
          <p:cNvPr id="2" name="Rectangle 1"/>
          <p:cNvSpPr/>
          <p:nvPr/>
        </p:nvSpPr>
        <p:spPr>
          <a:xfrm>
            <a:off x="10222334" y="1753848"/>
            <a:ext cx="706058" cy="698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9110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descr="Image result for Chelsea creek bost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81" y="1044951"/>
            <a:ext cx="8738695" cy="5825797"/>
          </a:xfrm>
          <a:prstGeom prst="rect">
            <a:avLst/>
          </a:prstGeom>
          <a:noFill/>
          <a:extLst>
            <a:ext uri="{909E8E84-426E-40DD-AFC4-6F175D3DCCD1}">
              <a14:hiddenFill xmlns:a14="http://schemas.microsoft.com/office/drawing/2010/main">
                <a:solidFill>
                  <a:srgbClr val="FFFFFF"/>
                </a:solidFill>
              </a14:hiddenFill>
            </a:ext>
          </a:extLst>
        </p:spPr>
      </p:pic>
      <p:sp>
        <p:nvSpPr>
          <p:cNvPr id="8" name="Shape 235"/>
          <p:cNvSpPr/>
          <p:nvPr/>
        </p:nvSpPr>
        <p:spPr>
          <a:xfrm>
            <a:off x="3176" y="894"/>
            <a:ext cx="12185651" cy="1044057"/>
          </a:xfrm>
          <a:prstGeom prst="rect">
            <a:avLst/>
          </a:prstGeom>
          <a:solidFill>
            <a:schemeClr val="lt1">
              <a:alpha val="66000"/>
            </a:schemeClr>
          </a:solidFill>
          <a:ln>
            <a:noFill/>
          </a:ln>
        </p:spPr>
        <p:txBody>
          <a:bodyPr lIns="45701" tIns="22844" rIns="45701" bIns="22844" anchor="ctr" anchorCtr="0">
            <a:noAutofit/>
          </a:bodyPr>
          <a:lstStyle/>
          <a:p>
            <a:pPr algn="ctr"/>
            <a:endParaRPr sz="1400">
              <a:solidFill>
                <a:schemeClr val="lt1"/>
              </a:solidFill>
              <a:latin typeface="Montserrat"/>
              <a:ea typeface="Montserrat"/>
              <a:cs typeface="Montserrat"/>
              <a:sym typeface="Montserrat"/>
            </a:endParaRPr>
          </a:p>
        </p:txBody>
      </p:sp>
      <p:sp>
        <p:nvSpPr>
          <p:cNvPr id="4" name="Shape 238"/>
          <p:cNvSpPr/>
          <p:nvPr/>
        </p:nvSpPr>
        <p:spPr>
          <a:xfrm>
            <a:off x="3481" y="894"/>
            <a:ext cx="407448" cy="1044057"/>
          </a:xfrm>
          <a:prstGeom prst="rect">
            <a:avLst/>
          </a:prstGeom>
          <a:solidFill>
            <a:srgbClr val="F14F47"/>
          </a:solidFill>
          <a:ln>
            <a:noFill/>
          </a:ln>
        </p:spPr>
        <p:txBody>
          <a:bodyPr lIns="45701" tIns="22844" rIns="45701" bIns="22844" anchor="ctr" anchorCtr="0">
            <a:noAutofit/>
          </a:bodyPr>
          <a:lstStyle/>
          <a:p>
            <a:pPr algn="ctr"/>
            <a:endParaRPr sz="1400">
              <a:solidFill>
                <a:srgbClr val="E2625C"/>
              </a:solidFill>
              <a:latin typeface="Lato"/>
              <a:ea typeface="Lato"/>
              <a:cs typeface="Lato"/>
              <a:sym typeface="Lato"/>
            </a:endParaRPr>
          </a:p>
        </p:txBody>
      </p:sp>
      <p:sp>
        <p:nvSpPr>
          <p:cNvPr id="20" name="Shape 238"/>
          <p:cNvSpPr/>
          <p:nvPr/>
        </p:nvSpPr>
        <p:spPr>
          <a:xfrm>
            <a:off x="6147930" y="3467213"/>
            <a:ext cx="6042483" cy="2868454"/>
          </a:xfrm>
          <a:prstGeom prst="rect">
            <a:avLst/>
          </a:prstGeom>
          <a:solidFill>
            <a:srgbClr val="F14F47"/>
          </a:solidFill>
          <a:ln>
            <a:noFill/>
          </a:ln>
        </p:spPr>
        <p:txBody>
          <a:bodyPr lIns="45701" tIns="22844" rIns="45701" bIns="22844" anchor="ctr" anchorCtr="0">
            <a:noAutofit/>
          </a:bodyPr>
          <a:lstStyle/>
          <a:p>
            <a:pPr algn="ctr"/>
            <a:endParaRPr sz="1400">
              <a:solidFill>
                <a:srgbClr val="E2625C"/>
              </a:solidFill>
              <a:latin typeface="Lato"/>
              <a:ea typeface="Lato"/>
              <a:cs typeface="Lato"/>
              <a:sym typeface="Lato"/>
            </a:endParaRPr>
          </a:p>
        </p:txBody>
      </p:sp>
      <p:pic>
        <p:nvPicPr>
          <p:cNvPr id="13" name="Shape 26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505560" y="307374"/>
            <a:ext cx="1365382" cy="178983"/>
          </a:xfrm>
          <a:prstGeom prst="rect">
            <a:avLst/>
          </a:prstGeom>
          <a:noFill/>
          <a:ln>
            <a:noFill/>
          </a:ln>
        </p:spPr>
      </p:pic>
      <p:sp>
        <p:nvSpPr>
          <p:cNvPr id="12" name="Shape 317"/>
          <p:cNvSpPr txBox="1"/>
          <p:nvPr/>
        </p:nvSpPr>
        <p:spPr>
          <a:xfrm>
            <a:off x="927648" y="179206"/>
            <a:ext cx="6546100" cy="634606"/>
          </a:xfrm>
          <a:prstGeom prst="rect">
            <a:avLst/>
          </a:prstGeom>
          <a:noFill/>
          <a:ln>
            <a:noFill/>
          </a:ln>
        </p:spPr>
        <p:txBody>
          <a:bodyPr lIns="45701" tIns="22844" rIns="45701" bIns="22844" anchor="t" anchorCtr="0">
            <a:noAutofit/>
          </a:bodyPr>
          <a:lstStyle/>
          <a:p>
            <a:pPr>
              <a:buSzPct val="25000"/>
            </a:pPr>
            <a:r>
              <a:rPr lang="en-US" sz="2700" b="1" dirty="0">
                <a:latin typeface="Montserrat"/>
                <a:ea typeface="Montserrat"/>
                <a:cs typeface="Montserrat"/>
                <a:sym typeface="Montserrat"/>
              </a:rPr>
              <a:t>EAST BOSTON IN ACTION</a:t>
            </a:r>
          </a:p>
        </p:txBody>
      </p:sp>
      <p:sp>
        <p:nvSpPr>
          <p:cNvPr id="14" name="Shape 379"/>
          <p:cNvSpPr txBox="1"/>
          <p:nvPr/>
        </p:nvSpPr>
        <p:spPr>
          <a:xfrm>
            <a:off x="927648" y="535392"/>
            <a:ext cx="8000087" cy="394402"/>
          </a:xfrm>
          <a:prstGeom prst="rect">
            <a:avLst/>
          </a:prstGeom>
          <a:noFill/>
          <a:ln>
            <a:noFill/>
          </a:ln>
        </p:spPr>
        <p:txBody>
          <a:bodyPr lIns="45701" tIns="22844" rIns="45701" bIns="22844" anchor="t" anchorCtr="0">
            <a:noAutofit/>
          </a:bodyPr>
          <a:lstStyle/>
          <a:p>
            <a:pPr>
              <a:buSzPct val="25000"/>
            </a:pPr>
            <a:r>
              <a:rPr lang="en-US" sz="2000" dirty="0">
                <a:latin typeface="Montserrat" charset="0"/>
                <a:ea typeface="Montserrat" charset="0"/>
                <a:cs typeface="Montserrat" charset="0"/>
              </a:rPr>
              <a:t>Protected Shores</a:t>
            </a:r>
            <a:endParaRPr lang="en-US" sz="2000" dirty="0">
              <a:solidFill>
                <a:schemeClr val="dk2"/>
              </a:solidFill>
              <a:latin typeface="Montserrat" charset="0"/>
              <a:ea typeface="Montserrat" charset="0"/>
              <a:cs typeface="Montserrat" charset="0"/>
              <a:sym typeface="Montserrat"/>
            </a:endParaRPr>
          </a:p>
        </p:txBody>
      </p:sp>
      <p:sp>
        <p:nvSpPr>
          <p:cNvPr id="18" name="Shape 446"/>
          <p:cNvSpPr txBox="1"/>
          <p:nvPr/>
        </p:nvSpPr>
        <p:spPr>
          <a:xfrm>
            <a:off x="6663533" y="3645906"/>
            <a:ext cx="5420570" cy="3020033"/>
          </a:xfrm>
          <a:prstGeom prst="rect">
            <a:avLst/>
          </a:prstGeom>
          <a:noFill/>
          <a:ln>
            <a:noFill/>
          </a:ln>
        </p:spPr>
        <p:txBody>
          <a:bodyPr lIns="45701" tIns="22844" rIns="45701" bIns="22844" anchor="t" anchorCtr="0">
            <a:noAutofit/>
          </a:bodyPr>
          <a:lstStyle/>
          <a:p>
            <a:pPr>
              <a:buSzPct val="25000"/>
            </a:pPr>
            <a:r>
              <a:rPr lang="en-US" sz="2400" b="1" dirty="0">
                <a:solidFill>
                  <a:schemeClr val="bg1"/>
                </a:solidFill>
                <a:latin typeface="Montserrat"/>
                <a:ea typeface="Montserrat"/>
                <a:cs typeface="Montserrat"/>
                <a:sym typeface="Montserrat"/>
              </a:rPr>
              <a:t>PROPOSED STRATEGIES: </a:t>
            </a:r>
          </a:p>
          <a:p>
            <a:pPr>
              <a:buSzPct val="25000"/>
            </a:pPr>
            <a:endParaRPr lang="en-US" sz="1600" b="1" dirty="0">
              <a:solidFill>
                <a:schemeClr val="bg1"/>
              </a:solidFill>
              <a:latin typeface="Montserrat"/>
              <a:ea typeface="Montserrat"/>
              <a:cs typeface="Montserrat"/>
              <a:sym typeface="Montserrat"/>
            </a:endParaRPr>
          </a:p>
          <a:p>
            <a:pPr marL="285679" indent="-285679">
              <a:buClr>
                <a:schemeClr val="bg1"/>
              </a:buClr>
              <a:buSzPct val="100000"/>
              <a:buFont typeface="Arial" charset="0"/>
              <a:buChar char="•"/>
            </a:pPr>
            <a:r>
              <a:rPr lang="en-US" sz="1600" dirty="0">
                <a:solidFill>
                  <a:schemeClr val="bg1"/>
                </a:solidFill>
                <a:latin typeface="Lora" charset="0"/>
                <a:ea typeface="Lora" charset="0"/>
                <a:cs typeface="Lora" charset="0"/>
              </a:rPr>
              <a:t>Near </a:t>
            </a:r>
            <a:r>
              <a:rPr lang="en-US" sz="1600" dirty="0">
                <a:solidFill>
                  <a:schemeClr val="bg1"/>
                </a:solidFill>
                <a:latin typeface="Lora" charset="0"/>
                <a:ea typeface="Lora" charset="0"/>
                <a:cs typeface="Lora" charset="0"/>
              </a:rPr>
              <a:t>term protection is needed at Jeffries and Central Squares to address flooding along the waterfront. </a:t>
            </a:r>
          </a:p>
          <a:p>
            <a:pPr marL="285679" indent="-285679">
              <a:buClr>
                <a:schemeClr val="bg1"/>
              </a:buClr>
              <a:buSzPct val="100000"/>
              <a:buFont typeface="Arial" charset="0"/>
              <a:buChar char="•"/>
            </a:pPr>
            <a:r>
              <a:rPr lang="en-US" sz="1600" dirty="0">
                <a:solidFill>
                  <a:schemeClr val="bg1"/>
                </a:solidFill>
                <a:latin typeface="Lora" charset="0"/>
                <a:ea typeface="Lora" charset="0"/>
                <a:cs typeface="Lora" charset="0"/>
              </a:rPr>
              <a:t>Add protections later to </a:t>
            </a:r>
            <a:r>
              <a:rPr lang="en-US" sz="1600" dirty="0" err="1">
                <a:solidFill>
                  <a:schemeClr val="bg1"/>
                </a:solidFill>
                <a:latin typeface="Lora" charset="0"/>
                <a:ea typeface="Lora" charset="0"/>
                <a:cs typeface="Lora" charset="0"/>
              </a:rPr>
              <a:t>Porzio</a:t>
            </a:r>
            <a:r>
              <a:rPr lang="en-US" sz="1600" dirty="0">
                <a:solidFill>
                  <a:schemeClr val="bg1"/>
                </a:solidFill>
                <a:latin typeface="Lora" charset="0"/>
                <a:ea typeface="Lora" charset="0"/>
                <a:cs typeface="Lora" charset="0"/>
              </a:rPr>
              <a:t> Park, Wood Island and Orient Height.</a:t>
            </a:r>
          </a:p>
          <a:p>
            <a:pPr marL="285679" indent="-285679">
              <a:buClr>
                <a:schemeClr val="bg1"/>
              </a:buClr>
              <a:buSzPct val="100000"/>
              <a:buFont typeface="Arial" charset="0"/>
              <a:buChar char="•"/>
            </a:pPr>
            <a:r>
              <a:rPr lang="en-US" sz="1600" dirty="0">
                <a:solidFill>
                  <a:schemeClr val="bg1"/>
                </a:solidFill>
                <a:latin typeface="Lora" charset="0"/>
                <a:ea typeface="Lora" charset="0"/>
                <a:cs typeface="Lora" charset="0"/>
              </a:rPr>
              <a:t>Protections at all four sites reduces flood risks for Logan Airport.</a:t>
            </a:r>
          </a:p>
        </p:txBody>
      </p:sp>
      <p:pic>
        <p:nvPicPr>
          <p:cNvPr id="10" name="Shape 43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596013" y="46874"/>
            <a:ext cx="1160919" cy="899268"/>
          </a:xfrm>
          <a:prstGeom prst="rect">
            <a:avLst/>
          </a:prstGeom>
          <a:noFill/>
          <a:ln>
            <a:noFill/>
          </a:ln>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78799" y="36330"/>
            <a:ext cx="1242157" cy="892411"/>
          </a:xfrm>
          <a:prstGeom prst="rect">
            <a:avLst/>
          </a:prstGeom>
        </p:spPr>
      </p:pic>
    </p:spTree>
    <p:extLst>
      <p:ext uri="{BB962C8B-B14F-4D97-AF65-F5344CB8AC3E}">
        <p14:creationId xmlns:p14="http://schemas.microsoft.com/office/powerpoint/2010/main" val="18579230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43556" y="1064855"/>
            <a:ext cx="7746857" cy="5793145"/>
          </a:xfrm>
          <a:prstGeom prst="rect">
            <a:avLst/>
          </a:prstGeom>
        </p:spPr>
      </p:pic>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20" name="Shape 238"/>
          <p:cNvSpPr/>
          <p:nvPr/>
        </p:nvSpPr>
        <p:spPr>
          <a:xfrm>
            <a:off x="1588" y="3125459"/>
            <a:ext cx="5724525" cy="255279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13" name="Shape 26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506708" y="306560"/>
            <a:ext cx="1365737" cy="179029"/>
          </a:xfrm>
          <a:prstGeom prst="rect">
            <a:avLst/>
          </a:prstGeom>
          <a:noFill/>
          <a:ln>
            <a:noFill/>
          </a:ln>
        </p:spPr>
      </p:pic>
      <p:sp>
        <p:nvSpPr>
          <p:cNvPr id="12" name="Shape 317"/>
          <p:cNvSpPr txBox="1"/>
          <p:nvPr/>
        </p:nvSpPr>
        <p:spPr>
          <a:xfrm>
            <a:off x="926301" y="178359"/>
            <a:ext cx="6547805" cy="634771"/>
          </a:xfrm>
          <a:prstGeom prst="rect">
            <a:avLst/>
          </a:prstGeom>
          <a:noFill/>
          <a:ln>
            <a:noFill/>
          </a:ln>
        </p:spPr>
        <p:txBody>
          <a:bodyPr lIns="45713" tIns="22850" rIns="45713" bIns="22850" anchor="t" anchorCtr="0">
            <a:noAutofit/>
          </a:bodyPr>
          <a:lstStyle/>
          <a:p>
            <a:pPr>
              <a:buSzPct val="25000"/>
            </a:pPr>
            <a:r>
              <a:rPr lang="en-US" sz="2700" b="1" dirty="0">
                <a:latin typeface="Montserrat"/>
                <a:ea typeface="Montserrat"/>
                <a:cs typeface="Montserrat"/>
                <a:sym typeface="Montserrat"/>
              </a:rPr>
              <a:t>EAST BOSTON IN ACTION</a:t>
            </a:r>
          </a:p>
        </p:txBody>
      </p:sp>
      <p:sp>
        <p:nvSpPr>
          <p:cNvPr id="14" name="Shape 379"/>
          <p:cNvSpPr txBox="1"/>
          <p:nvPr/>
        </p:nvSpPr>
        <p:spPr>
          <a:xfrm>
            <a:off x="926301" y="534638"/>
            <a:ext cx="8002171" cy="394504"/>
          </a:xfrm>
          <a:prstGeom prst="rect">
            <a:avLst/>
          </a:prstGeom>
          <a:noFill/>
          <a:ln>
            <a:noFill/>
          </a:ln>
        </p:spPr>
        <p:txBody>
          <a:bodyPr lIns="45713" tIns="22850" rIns="45713" bIns="22850" anchor="t" anchorCtr="0">
            <a:noAutofit/>
          </a:bodyPr>
          <a:lstStyle/>
          <a:p>
            <a:pPr lvl="0">
              <a:buSzPct val="25000"/>
            </a:pPr>
            <a:r>
              <a:rPr lang="en-US" sz="2000" dirty="0">
                <a:latin typeface="Montserrat" charset="0"/>
                <a:ea typeface="Montserrat" charset="0"/>
                <a:cs typeface="Montserrat" charset="0"/>
              </a:rPr>
              <a:t>Resilient Infrastructure</a:t>
            </a:r>
            <a:endParaRPr lang="en-US" sz="2000" dirty="0">
              <a:solidFill>
                <a:schemeClr val="dk2"/>
              </a:solidFill>
              <a:latin typeface="Montserrat" charset="0"/>
              <a:ea typeface="Montserrat" charset="0"/>
              <a:cs typeface="Montserrat" charset="0"/>
              <a:sym typeface="Montserrat"/>
            </a:endParaRPr>
          </a:p>
        </p:txBody>
      </p:sp>
      <p:sp>
        <p:nvSpPr>
          <p:cNvPr id="18" name="Shape 446"/>
          <p:cNvSpPr txBox="1"/>
          <p:nvPr/>
        </p:nvSpPr>
        <p:spPr>
          <a:xfrm>
            <a:off x="446088" y="3304199"/>
            <a:ext cx="5044157" cy="3020819"/>
          </a:xfrm>
          <a:prstGeom prst="rect">
            <a:avLst/>
          </a:prstGeom>
          <a:noFill/>
          <a:ln>
            <a:noFill/>
          </a:ln>
        </p:spPr>
        <p:txBody>
          <a:bodyPr lIns="45713" tIns="22850" rIns="45713" bIns="22850" anchor="t" anchorCtr="0">
            <a:noAutofit/>
          </a:bodyPr>
          <a:lstStyle/>
          <a:p>
            <a:pPr>
              <a:buSzPct val="25000"/>
            </a:pPr>
            <a:r>
              <a:rPr lang="en-US" sz="2400" b="1" dirty="0">
                <a:solidFill>
                  <a:schemeClr val="bg1"/>
                </a:solidFill>
                <a:latin typeface="Montserrat"/>
                <a:ea typeface="Montserrat"/>
                <a:cs typeface="Montserrat"/>
                <a:sym typeface="Montserrat"/>
              </a:rPr>
              <a:t>PROPOSED STRATEGIES: </a:t>
            </a:r>
          </a:p>
          <a:p>
            <a:pPr>
              <a:buSzPct val="25000"/>
            </a:pPr>
            <a:endParaRPr lang="en-US" sz="1600" b="1" dirty="0">
              <a:solidFill>
                <a:schemeClr val="bg1"/>
              </a:solidFill>
              <a:latin typeface="Montserrat"/>
              <a:ea typeface="Montserrat"/>
              <a:cs typeface="Montserrat"/>
              <a:sym typeface="Montserrat"/>
            </a:endParaRPr>
          </a:p>
          <a:p>
            <a:pPr marL="228600" indent="-228600">
              <a:buFont typeface="Arial" charset="0"/>
              <a:buChar char="•"/>
            </a:pPr>
            <a:r>
              <a:rPr lang="en-US" sz="1600" dirty="0">
                <a:solidFill>
                  <a:schemeClr val="bg1"/>
                </a:solidFill>
                <a:latin typeface="Lora" charset="0"/>
                <a:ea typeface="Lora" charset="0"/>
                <a:cs typeface="Lora" charset="0"/>
              </a:rPr>
              <a:t>Develop coordinated risk response plans for extreme weather events.</a:t>
            </a:r>
          </a:p>
          <a:p>
            <a:pPr marL="228600" indent="-228600">
              <a:buFont typeface="Arial" charset="0"/>
              <a:buChar char="•"/>
            </a:pPr>
            <a:r>
              <a:rPr lang="en-US" sz="1600" dirty="0">
                <a:solidFill>
                  <a:schemeClr val="bg1"/>
                </a:solidFill>
                <a:latin typeface="Lora" charset="0"/>
                <a:ea typeface="Lora" charset="0"/>
                <a:cs typeface="Lora" charset="0"/>
              </a:rPr>
              <a:t>Support MTBA’s assessment of flooding to the Blue Line.</a:t>
            </a:r>
          </a:p>
          <a:p>
            <a:pPr marL="228600" indent="-228600">
              <a:buFont typeface="Arial" charset="0"/>
              <a:buChar char="•"/>
            </a:pPr>
            <a:r>
              <a:rPr lang="en-US" sz="1600" dirty="0">
                <a:solidFill>
                  <a:schemeClr val="bg1"/>
                </a:solidFill>
                <a:latin typeface="Lora" charset="0"/>
                <a:ea typeface="Lora" charset="0"/>
                <a:cs typeface="Lora" charset="0"/>
              </a:rPr>
              <a:t>Explore options for a neighborhood energy grid in Central Square.</a:t>
            </a:r>
          </a:p>
        </p:txBody>
      </p:sp>
      <p:pic>
        <p:nvPicPr>
          <p:cNvPr id="11" name="Shape 43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761945" y="157833"/>
            <a:ext cx="1291748" cy="756751"/>
          </a:xfrm>
          <a:prstGeom prst="rect">
            <a:avLst/>
          </a:prstGeom>
          <a:noFill/>
          <a:ln>
            <a:noFill/>
          </a:ln>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02452" y="0"/>
            <a:ext cx="1392867" cy="1000687"/>
          </a:xfrm>
          <a:prstGeom prst="rect">
            <a:avLst/>
          </a:prstGeom>
        </p:spPr>
      </p:pic>
    </p:spTree>
    <p:extLst>
      <p:ext uri="{BB962C8B-B14F-4D97-AF65-F5344CB8AC3E}">
        <p14:creationId xmlns:p14="http://schemas.microsoft.com/office/powerpoint/2010/main" val="11601328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35499" y="1447155"/>
            <a:ext cx="8854914" cy="4200771"/>
          </a:xfrm>
          <a:prstGeom prst="rect">
            <a:avLst/>
          </a:prstGeom>
        </p:spPr>
      </p:pic>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20" name="Shape 238"/>
          <p:cNvSpPr/>
          <p:nvPr/>
        </p:nvSpPr>
        <p:spPr>
          <a:xfrm>
            <a:off x="1588" y="3458171"/>
            <a:ext cx="6044057" cy="281949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13" name="Shape 26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506708" y="306560"/>
            <a:ext cx="1365737" cy="179029"/>
          </a:xfrm>
          <a:prstGeom prst="rect">
            <a:avLst/>
          </a:prstGeom>
          <a:noFill/>
          <a:ln>
            <a:noFill/>
          </a:ln>
        </p:spPr>
      </p:pic>
      <p:sp>
        <p:nvSpPr>
          <p:cNvPr id="12" name="Shape 317"/>
          <p:cNvSpPr txBox="1"/>
          <p:nvPr/>
        </p:nvSpPr>
        <p:spPr>
          <a:xfrm>
            <a:off x="926301" y="178359"/>
            <a:ext cx="6547805" cy="634771"/>
          </a:xfrm>
          <a:prstGeom prst="rect">
            <a:avLst/>
          </a:prstGeom>
          <a:noFill/>
          <a:ln>
            <a:noFill/>
          </a:ln>
        </p:spPr>
        <p:txBody>
          <a:bodyPr lIns="45713" tIns="22850" rIns="45713" bIns="22850" anchor="t" anchorCtr="0">
            <a:noAutofit/>
          </a:bodyPr>
          <a:lstStyle/>
          <a:p>
            <a:pPr>
              <a:buSzPct val="25000"/>
            </a:pPr>
            <a:r>
              <a:rPr lang="en-US" sz="2700" b="1" dirty="0">
                <a:latin typeface="Montserrat"/>
                <a:ea typeface="Montserrat"/>
                <a:cs typeface="Montserrat"/>
                <a:sym typeface="Montserrat"/>
              </a:rPr>
              <a:t>EAST BOSTON IN ACTION</a:t>
            </a:r>
          </a:p>
        </p:txBody>
      </p:sp>
      <p:sp>
        <p:nvSpPr>
          <p:cNvPr id="14" name="Shape 379"/>
          <p:cNvSpPr txBox="1"/>
          <p:nvPr/>
        </p:nvSpPr>
        <p:spPr>
          <a:xfrm>
            <a:off x="926301" y="534638"/>
            <a:ext cx="8002171" cy="394504"/>
          </a:xfrm>
          <a:prstGeom prst="rect">
            <a:avLst/>
          </a:prstGeom>
          <a:noFill/>
          <a:ln>
            <a:noFill/>
          </a:ln>
        </p:spPr>
        <p:txBody>
          <a:bodyPr lIns="45713" tIns="22850" rIns="45713" bIns="22850" anchor="t" anchorCtr="0">
            <a:noAutofit/>
          </a:bodyPr>
          <a:lstStyle/>
          <a:p>
            <a:pPr lvl="0">
              <a:buSzPct val="25000"/>
            </a:pPr>
            <a:r>
              <a:rPr lang="en-US" sz="2000" dirty="0">
                <a:latin typeface="Montserrat" charset="0"/>
                <a:ea typeface="Montserrat" charset="0"/>
                <a:cs typeface="Montserrat" charset="0"/>
              </a:rPr>
              <a:t>Adaptive Buildings</a:t>
            </a:r>
            <a:endParaRPr lang="en-US" sz="2000" dirty="0">
              <a:solidFill>
                <a:schemeClr val="dk2"/>
              </a:solidFill>
              <a:latin typeface="Montserrat" charset="0"/>
              <a:ea typeface="Montserrat" charset="0"/>
              <a:cs typeface="Montserrat" charset="0"/>
              <a:sym typeface="Montserrat"/>
            </a:endParaRPr>
          </a:p>
        </p:txBody>
      </p:sp>
      <p:sp>
        <p:nvSpPr>
          <p:cNvPr id="18" name="Shape 446"/>
          <p:cNvSpPr txBox="1"/>
          <p:nvPr/>
        </p:nvSpPr>
        <p:spPr>
          <a:xfrm>
            <a:off x="517326" y="3636911"/>
            <a:ext cx="5421982" cy="3020819"/>
          </a:xfrm>
          <a:prstGeom prst="rect">
            <a:avLst/>
          </a:prstGeom>
          <a:noFill/>
          <a:ln>
            <a:noFill/>
          </a:ln>
        </p:spPr>
        <p:txBody>
          <a:bodyPr lIns="45713" tIns="22850" rIns="45713" bIns="22850" anchor="t" anchorCtr="0">
            <a:noAutofit/>
          </a:bodyPr>
          <a:lstStyle/>
          <a:p>
            <a:pPr>
              <a:buSzPct val="25000"/>
            </a:pPr>
            <a:r>
              <a:rPr lang="en-US" sz="2400" b="1" dirty="0">
                <a:solidFill>
                  <a:schemeClr val="bg1"/>
                </a:solidFill>
                <a:latin typeface="Montserrat"/>
                <a:ea typeface="Montserrat"/>
                <a:cs typeface="Montserrat"/>
                <a:sym typeface="Montserrat"/>
              </a:rPr>
              <a:t>PROPOSED STRATEGIES: </a:t>
            </a:r>
          </a:p>
          <a:p>
            <a:pPr>
              <a:buSzPct val="25000"/>
            </a:pPr>
            <a:endParaRPr lang="en-US" sz="1600" b="1" dirty="0">
              <a:solidFill>
                <a:schemeClr val="bg1"/>
              </a:solidFill>
              <a:latin typeface="Montserrat"/>
              <a:ea typeface="Montserrat"/>
              <a:cs typeface="Montserrat"/>
              <a:sym typeface="Montserrat"/>
            </a:endParaRPr>
          </a:p>
          <a:p>
            <a:pPr marL="228600" indent="-228600">
              <a:buFont typeface="Arial" charset="0"/>
              <a:buChar char="•"/>
            </a:pPr>
            <a:r>
              <a:rPr lang="en-CA" sz="1600" dirty="0">
                <a:solidFill>
                  <a:schemeClr val="bg1"/>
                </a:solidFill>
                <a:latin typeface="Lora" charset="0"/>
                <a:ea typeface="Lora" charset="0"/>
                <a:cs typeface="Lora" charset="0"/>
              </a:rPr>
              <a:t>Update zoning and building codes and notify developers with projects in the pipeline to update plans.</a:t>
            </a:r>
            <a:endParaRPr lang="en-US" sz="1600" dirty="0">
              <a:solidFill>
                <a:schemeClr val="bg1"/>
              </a:solidFill>
              <a:latin typeface="Lora" charset="0"/>
              <a:ea typeface="Lora" charset="0"/>
              <a:cs typeface="Lora" charset="0"/>
            </a:endParaRPr>
          </a:p>
          <a:p>
            <a:pPr marL="228600" indent="-228600">
              <a:buFont typeface="Arial" charset="0"/>
              <a:buChar char="•"/>
            </a:pPr>
            <a:r>
              <a:rPr lang="en-CA" sz="1600" dirty="0">
                <a:solidFill>
                  <a:schemeClr val="bg1"/>
                </a:solidFill>
                <a:latin typeface="Lora" charset="0"/>
                <a:ea typeface="Lora" charset="0"/>
                <a:cs typeface="Lora" charset="0"/>
              </a:rPr>
              <a:t>Help building owners assess potential impacts and increase resilience.</a:t>
            </a:r>
            <a:endParaRPr lang="en-US" sz="1600" dirty="0">
              <a:solidFill>
                <a:schemeClr val="bg1"/>
              </a:solidFill>
              <a:latin typeface="Lora" charset="0"/>
              <a:ea typeface="Lora" charset="0"/>
              <a:cs typeface="Lora" charset="0"/>
            </a:endParaRPr>
          </a:p>
          <a:p>
            <a:pPr marL="228600" indent="-228600">
              <a:buFont typeface="Arial" charset="0"/>
              <a:buChar char="•"/>
            </a:pPr>
            <a:r>
              <a:rPr lang="en-CA" sz="1600" dirty="0">
                <a:solidFill>
                  <a:schemeClr val="bg1"/>
                </a:solidFill>
                <a:latin typeface="Lora" charset="0"/>
                <a:ea typeface="Lora" charset="0"/>
                <a:cs typeface="Lora" charset="0"/>
              </a:rPr>
              <a:t>Promote access to insurance.</a:t>
            </a:r>
            <a:endParaRPr lang="en-US" sz="1600" dirty="0">
              <a:solidFill>
                <a:schemeClr val="bg1"/>
              </a:solidFill>
              <a:latin typeface="Lora" charset="0"/>
              <a:ea typeface="Lora" charset="0"/>
              <a:cs typeface="Lora" charset="0"/>
            </a:endParaRPr>
          </a:p>
          <a:p>
            <a:pPr marL="228600" indent="-228600">
              <a:buFont typeface="Arial" charset="0"/>
              <a:buChar char="•"/>
            </a:pPr>
            <a:r>
              <a:rPr lang="en-CA" sz="1600" dirty="0">
                <a:solidFill>
                  <a:schemeClr val="bg1"/>
                </a:solidFill>
                <a:latin typeface="Lora" charset="0"/>
                <a:ea typeface="Lora" charset="0"/>
                <a:cs typeface="Lora" charset="0"/>
              </a:rPr>
              <a:t>Prepare municipal buildings to withstand change.</a:t>
            </a:r>
            <a:endParaRPr lang="en-US" sz="1600" dirty="0">
              <a:solidFill>
                <a:schemeClr val="bg1"/>
              </a:solidFill>
              <a:latin typeface="Lora" charset="0"/>
              <a:ea typeface="Lora" charset="0"/>
              <a:cs typeface="Lora" charset="0"/>
            </a:endParaRPr>
          </a:p>
        </p:txBody>
      </p:sp>
      <p:pic>
        <p:nvPicPr>
          <p:cNvPr id="15" name="Shape 43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564591" y="97067"/>
            <a:ext cx="864213" cy="855822"/>
          </a:xfrm>
          <a:prstGeom prst="rect">
            <a:avLst/>
          </a:prstGeom>
          <a:noFill/>
          <a:ln>
            <a:noFill/>
          </a:ln>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4591" y="79540"/>
            <a:ext cx="1131804" cy="813130"/>
          </a:xfrm>
          <a:prstGeom prst="rect">
            <a:avLst/>
          </a:prstGeom>
        </p:spPr>
      </p:pic>
    </p:spTree>
    <p:extLst>
      <p:ext uri="{BB962C8B-B14F-4D97-AF65-F5344CB8AC3E}">
        <p14:creationId xmlns:p14="http://schemas.microsoft.com/office/powerpoint/2010/main" val="7691633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Image result for east boston heat wav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7" y="1029953"/>
            <a:ext cx="8606519" cy="4822207"/>
          </a:xfrm>
          <a:prstGeom prst="rect">
            <a:avLst/>
          </a:prstGeom>
          <a:noFill/>
          <a:extLst>
            <a:ext uri="{909E8E84-426E-40DD-AFC4-6F175D3DCCD1}">
              <a14:hiddenFill xmlns:a14="http://schemas.microsoft.com/office/drawing/2010/main">
                <a:solidFill>
                  <a:srgbClr val="FFFFFF"/>
                </a:solidFill>
              </a14:hiddenFill>
            </a:ext>
          </a:extLst>
        </p:spPr>
      </p:pic>
      <p:sp>
        <p:nvSpPr>
          <p:cNvPr id="8" name="Shape 235"/>
          <p:cNvSpPr/>
          <p:nvPr/>
        </p:nvSpPr>
        <p:spPr>
          <a:xfrm>
            <a:off x="3176" y="894"/>
            <a:ext cx="12185651" cy="1044057"/>
          </a:xfrm>
          <a:prstGeom prst="rect">
            <a:avLst/>
          </a:prstGeom>
          <a:solidFill>
            <a:schemeClr val="lt1">
              <a:alpha val="66000"/>
            </a:schemeClr>
          </a:solidFill>
          <a:ln>
            <a:noFill/>
          </a:ln>
        </p:spPr>
        <p:txBody>
          <a:bodyPr lIns="45701" tIns="22844" rIns="45701" bIns="22844" anchor="ctr" anchorCtr="0">
            <a:noAutofit/>
          </a:bodyPr>
          <a:lstStyle/>
          <a:p>
            <a:pPr algn="ctr"/>
            <a:endParaRPr sz="1400">
              <a:solidFill>
                <a:schemeClr val="lt1"/>
              </a:solidFill>
              <a:latin typeface="Montserrat"/>
              <a:ea typeface="Montserrat"/>
              <a:cs typeface="Montserrat"/>
              <a:sym typeface="Montserrat"/>
            </a:endParaRPr>
          </a:p>
        </p:txBody>
      </p:sp>
      <p:sp>
        <p:nvSpPr>
          <p:cNvPr id="3" name="Shape 317"/>
          <p:cNvSpPr txBox="1"/>
          <p:nvPr/>
        </p:nvSpPr>
        <p:spPr>
          <a:xfrm>
            <a:off x="884575" y="164008"/>
            <a:ext cx="11304252" cy="634606"/>
          </a:xfrm>
          <a:prstGeom prst="rect">
            <a:avLst/>
          </a:prstGeom>
          <a:noFill/>
          <a:ln>
            <a:noFill/>
          </a:ln>
        </p:spPr>
        <p:txBody>
          <a:bodyPr lIns="45701" tIns="22844" rIns="45701" bIns="22844" anchor="t" anchorCtr="0">
            <a:noAutofit/>
          </a:bodyPr>
          <a:lstStyle/>
          <a:p>
            <a:pPr>
              <a:buSzPct val="25000"/>
            </a:pPr>
            <a:r>
              <a:rPr lang="en-US" sz="2700" b="1" dirty="0">
                <a:latin typeface="Montserrat"/>
                <a:ea typeface="Montserrat"/>
                <a:cs typeface="Montserrat"/>
                <a:sym typeface="Montserrat"/>
              </a:rPr>
              <a:t>WHAT CLIMATE CHANGE MEANS FOR EAST BOSTON</a:t>
            </a:r>
          </a:p>
        </p:txBody>
      </p:sp>
      <p:sp>
        <p:nvSpPr>
          <p:cNvPr id="4" name="Shape 238"/>
          <p:cNvSpPr/>
          <p:nvPr/>
        </p:nvSpPr>
        <p:spPr>
          <a:xfrm>
            <a:off x="3481" y="894"/>
            <a:ext cx="407448" cy="1044057"/>
          </a:xfrm>
          <a:prstGeom prst="rect">
            <a:avLst/>
          </a:prstGeom>
          <a:solidFill>
            <a:srgbClr val="F14F47"/>
          </a:solidFill>
          <a:ln>
            <a:noFill/>
          </a:ln>
        </p:spPr>
        <p:txBody>
          <a:bodyPr lIns="45701" tIns="22844" rIns="45701" bIns="22844" anchor="ctr" anchorCtr="0">
            <a:noAutofit/>
          </a:bodyPr>
          <a:lstStyle/>
          <a:p>
            <a:pPr algn="ctr"/>
            <a:endParaRPr sz="1400">
              <a:solidFill>
                <a:srgbClr val="E2625C"/>
              </a:solidFill>
              <a:latin typeface="Lato"/>
              <a:ea typeface="Lato"/>
              <a:cs typeface="Lato"/>
              <a:sym typeface="Lato"/>
            </a:endParaRPr>
          </a:p>
        </p:txBody>
      </p:sp>
      <p:pic>
        <p:nvPicPr>
          <p:cNvPr id="6" name="Shape 26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523843" y="307374"/>
            <a:ext cx="1365382" cy="178983"/>
          </a:xfrm>
          <a:prstGeom prst="rect">
            <a:avLst/>
          </a:prstGeom>
          <a:noFill/>
          <a:ln>
            <a:noFill/>
          </a:ln>
        </p:spPr>
      </p:pic>
      <p:sp>
        <p:nvSpPr>
          <p:cNvPr id="15" name="Shape 351"/>
          <p:cNvSpPr txBox="1"/>
          <p:nvPr/>
        </p:nvSpPr>
        <p:spPr>
          <a:xfrm>
            <a:off x="884575" y="557564"/>
            <a:ext cx="4081643" cy="507767"/>
          </a:xfrm>
          <a:prstGeom prst="rect">
            <a:avLst/>
          </a:prstGeom>
          <a:noFill/>
          <a:ln>
            <a:noFill/>
          </a:ln>
        </p:spPr>
        <p:txBody>
          <a:bodyPr lIns="45701" tIns="22844" rIns="45701" bIns="22844" anchor="t" anchorCtr="0">
            <a:noAutofit/>
          </a:bodyPr>
          <a:lstStyle/>
          <a:p>
            <a:pPr>
              <a:buSzPct val="25000"/>
            </a:pPr>
            <a:r>
              <a:rPr lang="en-US" sz="2000" dirty="0">
                <a:latin typeface="Montserrat"/>
                <a:ea typeface="Montserrat"/>
                <a:cs typeface="Montserrat"/>
                <a:sym typeface="Montserrat"/>
              </a:rPr>
              <a:t>More Hot Days</a:t>
            </a:r>
          </a:p>
        </p:txBody>
      </p:sp>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538480" y="3059928"/>
            <a:ext cx="5650346" cy="3839096"/>
          </a:xfrm>
          <a:prstGeom prst="rect">
            <a:avLst/>
          </a:prstGeom>
        </p:spPr>
      </p:pic>
      <p:sp>
        <p:nvSpPr>
          <p:cNvPr id="20" name="Shape 238"/>
          <p:cNvSpPr/>
          <p:nvPr/>
        </p:nvSpPr>
        <p:spPr>
          <a:xfrm>
            <a:off x="1588" y="4242816"/>
            <a:ext cx="6533020" cy="2656949"/>
          </a:xfrm>
          <a:prstGeom prst="rect">
            <a:avLst/>
          </a:prstGeom>
          <a:solidFill>
            <a:srgbClr val="F14F47"/>
          </a:solidFill>
          <a:ln>
            <a:noFill/>
          </a:ln>
        </p:spPr>
        <p:txBody>
          <a:bodyPr lIns="45701" tIns="22844" rIns="45701" bIns="22844" anchor="ctr" anchorCtr="0">
            <a:noAutofit/>
          </a:bodyPr>
          <a:lstStyle/>
          <a:p>
            <a:pPr algn="ctr"/>
            <a:endParaRPr sz="1400">
              <a:solidFill>
                <a:srgbClr val="E2625C"/>
              </a:solidFill>
              <a:latin typeface="Lato"/>
              <a:ea typeface="Lato"/>
              <a:cs typeface="Lato"/>
              <a:sym typeface="Lato"/>
            </a:endParaRPr>
          </a:p>
        </p:txBody>
      </p:sp>
      <p:sp>
        <p:nvSpPr>
          <p:cNvPr id="5" name="Rectangle 4"/>
          <p:cNvSpPr/>
          <p:nvPr/>
        </p:nvSpPr>
        <p:spPr>
          <a:xfrm>
            <a:off x="207205" y="4602576"/>
            <a:ext cx="5922994" cy="1938992"/>
          </a:xfrm>
          <a:prstGeom prst="rect">
            <a:avLst/>
          </a:prstGeom>
        </p:spPr>
        <p:txBody>
          <a:bodyPr wrap="square">
            <a:spAutoFit/>
          </a:bodyPr>
          <a:lstStyle/>
          <a:p>
            <a:pPr marL="285679" indent="-285679">
              <a:buFont typeface="Arial" charset="0"/>
              <a:buChar char="•"/>
            </a:pPr>
            <a:r>
              <a:rPr lang="en-US" sz="2000" dirty="0">
                <a:solidFill>
                  <a:schemeClr val="bg1"/>
                </a:solidFill>
                <a:latin typeface="Lora" charset="0"/>
                <a:ea typeface="Lora" charset="0"/>
                <a:cs typeface="Lora" charset="0"/>
              </a:rPr>
              <a:t>Urban “heat islands” where there is less tree canopy are hotter and most at risk.</a:t>
            </a:r>
          </a:p>
          <a:p>
            <a:pPr marL="285679" indent="-285679">
              <a:buFont typeface="Arial" charset="0"/>
              <a:buChar char="•"/>
            </a:pPr>
            <a:endParaRPr lang="en-US" sz="2000" dirty="0">
              <a:solidFill>
                <a:schemeClr val="bg1"/>
              </a:solidFill>
              <a:latin typeface="Lora" charset="0"/>
              <a:ea typeface="Lora" charset="0"/>
              <a:cs typeface="Lora" charset="0"/>
            </a:endParaRPr>
          </a:p>
          <a:p>
            <a:pPr marL="285679" indent="-285679">
              <a:buFont typeface="Arial" charset="0"/>
              <a:buChar char="•"/>
            </a:pPr>
            <a:r>
              <a:rPr lang="en-US" sz="2000" dirty="0">
                <a:solidFill>
                  <a:schemeClr val="bg1"/>
                </a:solidFill>
                <a:latin typeface="Lora" charset="0"/>
                <a:ea typeface="Lora" charset="0"/>
                <a:cs typeface="Lora" charset="0"/>
              </a:rPr>
              <a:t>Some people are more vulnerable to heat than other such as those with illnesses or who are low income. </a:t>
            </a: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74142" y="1040987"/>
            <a:ext cx="3618558" cy="2031471"/>
          </a:xfrm>
          <a:prstGeom prst="rect">
            <a:avLst/>
          </a:prstGeom>
        </p:spPr>
      </p:pic>
      <p:sp>
        <p:nvSpPr>
          <p:cNvPr id="24" name="Rectangle 23"/>
          <p:cNvSpPr/>
          <p:nvPr/>
        </p:nvSpPr>
        <p:spPr>
          <a:xfrm>
            <a:off x="6538480" y="3046655"/>
            <a:ext cx="5646474" cy="461665"/>
          </a:xfrm>
          <a:prstGeom prst="rect">
            <a:avLst/>
          </a:prstGeom>
          <a:solidFill>
            <a:schemeClr val="bg1"/>
          </a:solidFill>
          <a:ln>
            <a:solidFill>
              <a:schemeClr val="bg1">
                <a:lumMod val="50000"/>
              </a:schemeClr>
            </a:solidFill>
          </a:ln>
        </p:spPr>
        <p:txBody>
          <a:bodyPr wrap="square">
            <a:spAutoFit/>
          </a:bodyPr>
          <a:lstStyle/>
          <a:p>
            <a:pPr algn="ctr">
              <a:lnSpc>
                <a:spcPct val="120000"/>
              </a:lnSpc>
            </a:pPr>
            <a:r>
              <a:rPr lang="en-US" sz="2000" b="1" dirty="0"/>
              <a:t>Medical Illness and Heat Island Exposure</a:t>
            </a:r>
          </a:p>
        </p:txBody>
      </p:sp>
    </p:spTree>
    <p:extLst>
      <p:ext uri="{BB962C8B-B14F-4D97-AF65-F5344CB8AC3E}">
        <p14:creationId xmlns:p14="http://schemas.microsoft.com/office/powerpoint/2010/main" val="6005011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pic>
        <p:nvPicPr>
          <p:cNvPr id="7" name="Picture 6"/>
          <p:cNvPicPr>
            <a:picLocks noChangeAspect="1"/>
          </p:cNvPicPr>
          <p:nvPr/>
        </p:nvPicPr>
        <p:blipFill>
          <a:blip r:embed="rId3"/>
          <a:stretch>
            <a:fillRect/>
          </a:stretch>
        </p:blipFill>
        <p:spPr>
          <a:xfrm>
            <a:off x="1588" y="1301883"/>
            <a:ext cx="3294148" cy="3985919"/>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49669" y="1303979"/>
            <a:ext cx="5985086" cy="3983823"/>
          </a:xfrm>
          <a:prstGeom prst="rect">
            <a:avLst/>
          </a:prstGeom>
        </p:spPr>
      </p:pic>
      <p:sp>
        <p:nvSpPr>
          <p:cNvPr id="3" name="Shape 317"/>
          <p:cNvSpPr txBox="1"/>
          <p:nvPr/>
        </p:nvSpPr>
        <p:spPr>
          <a:xfrm>
            <a:off x="883217" y="163157"/>
            <a:ext cx="10383779" cy="634771"/>
          </a:xfrm>
          <a:prstGeom prst="rect">
            <a:avLst/>
          </a:prstGeom>
          <a:noFill/>
          <a:ln>
            <a:noFill/>
          </a:ln>
        </p:spPr>
        <p:txBody>
          <a:bodyPr lIns="45713" tIns="22850" rIns="45713" bIns="22850" anchor="t" anchorCtr="0">
            <a:noAutofit/>
          </a:bodyPr>
          <a:lstStyle/>
          <a:p>
            <a:pPr>
              <a:buSzPct val="25000"/>
            </a:pPr>
            <a:r>
              <a:rPr lang="en-US" sz="2700" b="1" dirty="0">
                <a:latin typeface="Montserrat"/>
                <a:ea typeface="Montserrat"/>
                <a:cs typeface="Montserrat"/>
                <a:sym typeface="Montserrat"/>
              </a:rPr>
              <a:t>WHAT CLIMATE CHANGE MEANS FOR EAST BOSTON</a:t>
            </a: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15" name="Shape 351"/>
          <p:cNvSpPr txBox="1"/>
          <p:nvPr/>
        </p:nvSpPr>
        <p:spPr>
          <a:xfrm>
            <a:off x="883217" y="556815"/>
            <a:ext cx="4082706" cy="507899"/>
          </a:xfrm>
          <a:prstGeom prst="rect">
            <a:avLst/>
          </a:prstGeom>
          <a:noFill/>
          <a:ln>
            <a:noFill/>
          </a:ln>
        </p:spPr>
        <p:txBody>
          <a:bodyPr lIns="45713" tIns="22850" rIns="45713" bIns="22850" anchor="t" anchorCtr="0">
            <a:noAutofit/>
          </a:bodyPr>
          <a:lstStyle/>
          <a:p>
            <a:pPr>
              <a:buSzPct val="25000"/>
            </a:pPr>
            <a:r>
              <a:rPr lang="en-US" sz="2000" dirty="0">
                <a:latin typeface="Montserrat"/>
                <a:ea typeface="Montserrat"/>
                <a:cs typeface="Montserrat"/>
                <a:sym typeface="Montserrat"/>
              </a:rPr>
              <a:t>More Flooding</a:t>
            </a:r>
          </a:p>
        </p:txBody>
      </p:sp>
      <p:sp>
        <p:nvSpPr>
          <p:cNvPr id="20" name="Shape 238"/>
          <p:cNvSpPr/>
          <p:nvPr/>
        </p:nvSpPr>
        <p:spPr>
          <a:xfrm>
            <a:off x="6146356" y="3632101"/>
            <a:ext cx="6044057" cy="247844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5" name="Rectangle 4"/>
          <p:cNvSpPr/>
          <p:nvPr/>
        </p:nvSpPr>
        <p:spPr>
          <a:xfrm>
            <a:off x="6440421" y="3909948"/>
            <a:ext cx="5304008" cy="2246769"/>
          </a:xfrm>
          <a:prstGeom prst="rect">
            <a:avLst/>
          </a:prstGeom>
        </p:spPr>
        <p:txBody>
          <a:bodyPr wrap="square">
            <a:spAutoFit/>
          </a:bodyPr>
          <a:lstStyle/>
          <a:p>
            <a:pPr marL="285750" indent="-285750">
              <a:buFont typeface="Arial" charset="0"/>
              <a:buChar char="•"/>
            </a:pPr>
            <a:r>
              <a:rPr lang="en-US" sz="2000" dirty="0">
                <a:solidFill>
                  <a:schemeClr val="bg1"/>
                </a:solidFill>
                <a:latin typeface="Lora" charset="0"/>
                <a:ea typeface="Lora" charset="0"/>
                <a:cs typeface="Lora" charset="0"/>
              </a:rPr>
              <a:t>East Boston and South Boston have the most land area affected by coastal flooding and sea level rise.</a:t>
            </a:r>
          </a:p>
          <a:p>
            <a:pPr marL="285750" indent="-285750">
              <a:buFont typeface="Arial" charset="0"/>
              <a:buChar char="•"/>
            </a:pPr>
            <a:endParaRPr lang="en-US" sz="2000" dirty="0">
              <a:solidFill>
                <a:schemeClr val="bg1"/>
              </a:solidFill>
              <a:latin typeface="Lora" charset="0"/>
              <a:ea typeface="Lora" charset="0"/>
              <a:cs typeface="Lora" charset="0"/>
            </a:endParaRPr>
          </a:p>
          <a:p>
            <a:pPr marL="285750" indent="-285750">
              <a:buFont typeface="Arial" charset="0"/>
              <a:buChar char="•"/>
            </a:pPr>
            <a:r>
              <a:rPr lang="en-US" sz="2000" dirty="0">
                <a:solidFill>
                  <a:schemeClr val="bg1"/>
                </a:solidFill>
                <a:latin typeface="Lora" charset="0"/>
                <a:ea typeface="Lora" charset="0"/>
                <a:cs typeface="Lora" charset="0"/>
              </a:rPr>
              <a:t>East Boston also faces challenges from stormwater flooding.</a:t>
            </a:r>
          </a:p>
          <a:p>
            <a:pPr marL="285750" indent="-285750">
              <a:buFont typeface="Arial" charset="0"/>
              <a:buChar char="•"/>
            </a:pPr>
            <a:endParaRPr lang="en-US" sz="2000" dirty="0">
              <a:solidFill>
                <a:schemeClr val="bg1"/>
              </a:solidFill>
              <a:latin typeface="Lora" charset="0"/>
              <a:ea typeface="Lora" charset="0"/>
              <a:cs typeface="Lora" charset="0"/>
            </a:endParaRPr>
          </a:p>
        </p:txBody>
      </p:sp>
      <p:pic>
        <p:nvPicPr>
          <p:cNvPr id="13" name="Shape 26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506708" y="306560"/>
            <a:ext cx="1365737" cy="179029"/>
          </a:xfrm>
          <a:prstGeom prst="rect">
            <a:avLst/>
          </a:prstGeom>
          <a:noFill/>
          <a:ln>
            <a:noFill/>
          </a:ln>
        </p:spPr>
      </p:pic>
    </p:spTree>
    <p:extLst>
      <p:ext uri="{BB962C8B-B14F-4D97-AF65-F5344CB8AC3E}">
        <p14:creationId xmlns:p14="http://schemas.microsoft.com/office/powerpoint/2010/main" val="11154911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43055" y="1043214"/>
            <a:ext cx="7547358" cy="5805660"/>
          </a:xfrm>
          <a:prstGeom prst="rect">
            <a:avLst/>
          </a:prstGeom>
        </p:spPr>
      </p:pic>
      <p:sp>
        <p:nvSpPr>
          <p:cNvPr id="25" name="Shape 238"/>
          <p:cNvSpPr/>
          <p:nvPr/>
        </p:nvSpPr>
        <p:spPr>
          <a:xfrm>
            <a:off x="2197" y="5390147"/>
            <a:ext cx="4639270" cy="1458727"/>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13" name="Shape 26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378692" y="343136"/>
            <a:ext cx="1365737" cy="179029"/>
          </a:xfrm>
          <a:prstGeom prst="rect">
            <a:avLst/>
          </a:prstGeom>
          <a:noFill/>
          <a:ln>
            <a:noFill/>
          </a:ln>
        </p:spPr>
      </p:pic>
      <p:sp>
        <p:nvSpPr>
          <p:cNvPr id="17" name="Shape 317"/>
          <p:cNvSpPr txBox="1"/>
          <p:nvPr/>
        </p:nvSpPr>
        <p:spPr>
          <a:xfrm>
            <a:off x="926301" y="178359"/>
            <a:ext cx="6547805" cy="634771"/>
          </a:xfrm>
          <a:prstGeom prst="rect">
            <a:avLst/>
          </a:prstGeom>
          <a:noFill/>
          <a:ln>
            <a:noFill/>
          </a:ln>
        </p:spPr>
        <p:txBody>
          <a:bodyPr lIns="45713" tIns="22850" rIns="45713" bIns="22850" anchor="t" anchorCtr="0">
            <a:noAutofit/>
          </a:bodyPr>
          <a:lstStyle/>
          <a:p>
            <a:pPr>
              <a:buSzPct val="25000"/>
            </a:pPr>
            <a:r>
              <a:rPr lang="en-US" sz="2700" b="1" dirty="0">
                <a:latin typeface="Montserrat"/>
                <a:ea typeface="Montserrat"/>
                <a:cs typeface="Montserrat"/>
                <a:sym typeface="Montserrat"/>
              </a:rPr>
              <a:t>WHAT’S AT STAKE?</a:t>
            </a:r>
          </a:p>
        </p:txBody>
      </p:sp>
      <p:sp>
        <p:nvSpPr>
          <p:cNvPr id="18" name="Shape 379"/>
          <p:cNvSpPr txBox="1"/>
          <p:nvPr/>
        </p:nvSpPr>
        <p:spPr>
          <a:xfrm>
            <a:off x="926301" y="534638"/>
            <a:ext cx="8002171" cy="394504"/>
          </a:xfrm>
          <a:prstGeom prst="rect">
            <a:avLst/>
          </a:prstGeom>
          <a:noFill/>
          <a:ln>
            <a:noFill/>
          </a:ln>
        </p:spPr>
        <p:txBody>
          <a:bodyPr lIns="45713" tIns="22850" rIns="45713" bIns="22850" anchor="t" anchorCtr="0">
            <a:noAutofit/>
          </a:bodyPr>
          <a:lstStyle/>
          <a:p>
            <a:pPr>
              <a:buSzPct val="25000"/>
            </a:pPr>
            <a:r>
              <a:rPr lang="en-US" sz="2000" dirty="0">
                <a:latin typeface="Montserrat"/>
                <a:ea typeface="Montserrat"/>
                <a:cs typeface="Montserrat"/>
                <a:sym typeface="Montserrat"/>
              </a:rPr>
              <a:t>Community Assets and Flooding</a:t>
            </a:r>
          </a:p>
        </p:txBody>
      </p:sp>
      <p:sp>
        <p:nvSpPr>
          <p:cNvPr id="22" name="Text Placeholder 3"/>
          <p:cNvSpPr txBox="1">
            <a:spLocks/>
          </p:cNvSpPr>
          <p:nvPr/>
        </p:nvSpPr>
        <p:spPr>
          <a:xfrm>
            <a:off x="926301" y="1327653"/>
            <a:ext cx="1943100" cy="152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600" b="1" dirty="0">
                <a:latin typeface="Lora" charset="0"/>
                <a:ea typeface="Lora" charset="0"/>
                <a:cs typeface="Lora" charset="0"/>
              </a:rPr>
              <a:t>East Boston</a:t>
            </a:r>
          </a:p>
        </p:txBody>
      </p:sp>
      <p:sp>
        <p:nvSpPr>
          <p:cNvPr id="21" name="Text Placeholder 1"/>
          <p:cNvSpPr txBox="1">
            <a:spLocks/>
          </p:cNvSpPr>
          <p:nvPr/>
        </p:nvSpPr>
        <p:spPr>
          <a:xfrm>
            <a:off x="926301" y="1090467"/>
            <a:ext cx="1943100" cy="152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600" dirty="0">
                <a:latin typeface="Lora" charset="0"/>
                <a:ea typeface="Lora" charset="0"/>
                <a:cs typeface="Lora" charset="0"/>
              </a:rPr>
              <a:t>9’’ sea level rise</a:t>
            </a:r>
          </a:p>
        </p:txBody>
      </p:sp>
      <p:sp>
        <p:nvSpPr>
          <p:cNvPr id="23" name="Rectangle 22"/>
          <p:cNvSpPr/>
          <p:nvPr/>
        </p:nvSpPr>
        <p:spPr>
          <a:xfrm>
            <a:off x="192505" y="5484139"/>
            <a:ext cx="4331369" cy="1167475"/>
          </a:xfrm>
          <a:prstGeom prst="rect">
            <a:avLst/>
          </a:prstGeom>
        </p:spPr>
        <p:txBody>
          <a:bodyPr wrap="square">
            <a:noAutofit/>
          </a:bodyPr>
          <a:lstStyle/>
          <a:p>
            <a:r>
              <a:rPr lang="en-US" dirty="0">
                <a:solidFill>
                  <a:schemeClr val="bg1"/>
                </a:solidFill>
                <a:latin typeface="Lora" charset="0"/>
                <a:ea typeface="Lora" charset="0"/>
                <a:cs typeface="Lora" charset="0"/>
              </a:rPr>
              <a:t>In the near term, exposure will be concentrated near the East Boston Greenway, Central Square, and the Sumner/Callahan Tunnel entrances.</a:t>
            </a:r>
          </a:p>
        </p:txBody>
      </p:sp>
      <p:pic>
        <p:nvPicPr>
          <p:cNvPr id="24" name="Picture 4" descr="Legend-0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0154653" y="6115511"/>
            <a:ext cx="2037347" cy="733363"/>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26" name="Rectangle 25"/>
          <p:cNvSpPr/>
          <p:nvPr/>
        </p:nvSpPr>
        <p:spPr>
          <a:xfrm>
            <a:off x="4643054" y="1032328"/>
            <a:ext cx="1695277" cy="437043"/>
          </a:xfrm>
          <a:prstGeom prst="rect">
            <a:avLst/>
          </a:prstGeom>
          <a:solidFill>
            <a:schemeClr val="bg1"/>
          </a:solidFill>
          <a:ln>
            <a:solidFill>
              <a:schemeClr val="bg1">
                <a:lumMod val="50000"/>
              </a:schemeClr>
            </a:solidFill>
          </a:ln>
        </p:spPr>
        <p:txBody>
          <a:bodyPr wrap="square">
            <a:spAutoFit/>
          </a:bodyPr>
          <a:lstStyle/>
          <a:p>
            <a:pPr algn="ctr">
              <a:lnSpc>
                <a:spcPct val="120000"/>
              </a:lnSpc>
            </a:pPr>
            <a:r>
              <a:rPr lang="en-US" sz="2000" b="1" cap="all" dirty="0"/>
              <a:t>2030</a:t>
            </a:r>
            <a:r>
              <a:rPr lang="en-US" sz="2000" b="1" dirty="0"/>
              <a:t>s</a:t>
            </a:r>
            <a:r>
              <a:rPr lang="en-US" sz="2000" b="1" cap="all" dirty="0"/>
              <a:t>-2050</a:t>
            </a:r>
            <a:r>
              <a:rPr lang="en-US" sz="2000" b="1" dirty="0"/>
              <a:t>s</a:t>
            </a:r>
            <a:endParaRPr lang="en-US" sz="2000" b="1" cap="all" dirty="0"/>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t="9468" b="11945"/>
          <a:stretch/>
        </p:blipFill>
        <p:spPr>
          <a:xfrm>
            <a:off x="346450" y="1763916"/>
            <a:ext cx="4229127" cy="3399727"/>
          </a:xfrm>
          <a:prstGeom prst="rect">
            <a:avLst/>
          </a:prstGeom>
        </p:spPr>
      </p:pic>
    </p:spTree>
    <p:extLst>
      <p:ext uri="{BB962C8B-B14F-4D97-AF65-F5344CB8AC3E}">
        <p14:creationId xmlns:p14="http://schemas.microsoft.com/office/powerpoint/2010/main" val="3609908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43054" y="1051722"/>
            <a:ext cx="7548162" cy="5806278"/>
          </a:xfrm>
          <a:prstGeom prst="rect">
            <a:avLst/>
          </a:prstGeom>
        </p:spPr>
      </p:pic>
      <p:sp>
        <p:nvSpPr>
          <p:cNvPr id="25" name="Shape 238"/>
          <p:cNvSpPr/>
          <p:nvPr/>
        </p:nvSpPr>
        <p:spPr>
          <a:xfrm>
            <a:off x="1587" y="5288240"/>
            <a:ext cx="6126497" cy="1577153"/>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13" name="Shape 26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378692" y="343136"/>
            <a:ext cx="1365737" cy="179029"/>
          </a:xfrm>
          <a:prstGeom prst="rect">
            <a:avLst/>
          </a:prstGeom>
          <a:noFill/>
          <a:ln>
            <a:noFill/>
          </a:ln>
        </p:spPr>
      </p:pic>
      <p:sp>
        <p:nvSpPr>
          <p:cNvPr id="22" name="Text Placeholder 3"/>
          <p:cNvSpPr txBox="1">
            <a:spLocks/>
          </p:cNvSpPr>
          <p:nvPr/>
        </p:nvSpPr>
        <p:spPr>
          <a:xfrm>
            <a:off x="926301" y="1332802"/>
            <a:ext cx="1943100" cy="152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600" b="1" dirty="0">
                <a:latin typeface="Lora" charset="0"/>
                <a:ea typeface="Lora" charset="0"/>
                <a:cs typeface="Lora" charset="0"/>
              </a:rPr>
              <a:t>East Boston</a:t>
            </a:r>
          </a:p>
        </p:txBody>
      </p:sp>
      <p:sp>
        <p:nvSpPr>
          <p:cNvPr id="21" name="Text Placeholder 1"/>
          <p:cNvSpPr txBox="1">
            <a:spLocks/>
          </p:cNvSpPr>
          <p:nvPr/>
        </p:nvSpPr>
        <p:spPr>
          <a:xfrm>
            <a:off x="926301" y="1095616"/>
            <a:ext cx="1943100" cy="152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600" dirty="0">
                <a:latin typeface="Lora" charset="0"/>
                <a:ea typeface="Lora" charset="0"/>
                <a:cs typeface="Lora" charset="0"/>
              </a:rPr>
              <a:t>21’’ sea level rise</a:t>
            </a:r>
          </a:p>
        </p:txBody>
      </p:sp>
      <p:sp>
        <p:nvSpPr>
          <p:cNvPr id="23" name="Rectangle 22"/>
          <p:cNvSpPr/>
          <p:nvPr/>
        </p:nvSpPr>
        <p:spPr>
          <a:xfrm>
            <a:off x="205671" y="5403427"/>
            <a:ext cx="5727353" cy="1740680"/>
          </a:xfrm>
          <a:prstGeom prst="rect">
            <a:avLst/>
          </a:prstGeom>
        </p:spPr>
        <p:txBody>
          <a:bodyPr wrap="square">
            <a:noAutofit/>
          </a:bodyPr>
          <a:lstStyle/>
          <a:p>
            <a:r>
              <a:rPr lang="en-US" sz="1600" dirty="0">
                <a:solidFill>
                  <a:schemeClr val="bg1"/>
                </a:solidFill>
                <a:latin typeface="Lora" charset="0"/>
                <a:ea typeface="Lora" charset="0"/>
                <a:cs typeface="Lora" charset="0"/>
              </a:rPr>
              <a:t>In the middle of the century, 10% annual chance flooding events mean the Airport T Stop is exposed. With a 1% annual chance event Engine 56 &amp; Ladder 21 Firehouse on Ashley Street Orient heights would be impacted along with healthcare facilities, schools, and community centers.</a:t>
            </a:r>
          </a:p>
        </p:txBody>
      </p:sp>
      <p:sp>
        <p:nvSpPr>
          <p:cNvPr id="15" name="Rectangle 14"/>
          <p:cNvSpPr/>
          <p:nvPr/>
        </p:nvSpPr>
        <p:spPr>
          <a:xfrm>
            <a:off x="4643054" y="1032328"/>
            <a:ext cx="1695277" cy="437043"/>
          </a:xfrm>
          <a:prstGeom prst="rect">
            <a:avLst/>
          </a:prstGeom>
          <a:solidFill>
            <a:schemeClr val="bg1"/>
          </a:solidFill>
          <a:ln>
            <a:solidFill>
              <a:schemeClr val="bg1">
                <a:lumMod val="50000"/>
              </a:schemeClr>
            </a:solidFill>
          </a:ln>
        </p:spPr>
        <p:txBody>
          <a:bodyPr wrap="square">
            <a:spAutoFit/>
          </a:bodyPr>
          <a:lstStyle/>
          <a:p>
            <a:pPr algn="ctr">
              <a:lnSpc>
                <a:spcPct val="120000"/>
              </a:lnSpc>
            </a:pPr>
            <a:r>
              <a:rPr lang="en-US" sz="2000" b="1" cap="all" dirty="0"/>
              <a:t>2050</a:t>
            </a:r>
            <a:r>
              <a:rPr lang="en-US" sz="2000" b="1" dirty="0"/>
              <a:t>s</a:t>
            </a:r>
            <a:r>
              <a:rPr lang="en-US" sz="2000" b="1" cap="all" dirty="0"/>
              <a:t>-2070</a:t>
            </a:r>
            <a:r>
              <a:rPr lang="en-US" sz="2000" b="1" dirty="0"/>
              <a:t>s</a:t>
            </a:r>
            <a:endParaRPr lang="en-US" sz="2000" b="1" cap="all" dirty="0"/>
          </a:p>
        </p:txBody>
      </p:sp>
      <p:sp>
        <p:nvSpPr>
          <p:cNvPr id="16" name="Shape 317"/>
          <p:cNvSpPr txBox="1"/>
          <p:nvPr/>
        </p:nvSpPr>
        <p:spPr>
          <a:xfrm>
            <a:off x="926301" y="178359"/>
            <a:ext cx="6547805" cy="634771"/>
          </a:xfrm>
          <a:prstGeom prst="rect">
            <a:avLst/>
          </a:prstGeom>
          <a:noFill/>
          <a:ln>
            <a:noFill/>
          </a:ln>
        </p:spPr>
        <p:txBody>
          <a:bodyPr lIns="45713" tIns="22850" rIns="45713" bIns="22850" anchor="t" anchorCtr="0">
            <a:noAutofit/>
          </a:bodyPr>
          <a:lstStyle/>
          <a:p>
            <a:pPr>
              <a:buSzPct val="25000"/>
            </a:pPr>
            <a:r>
              <a:rPr lang="en-US" sz="2700" b="1" dirty="0">
                <a:latin typeface="Montserrat"/>
                <a:ea typeface="Montserrat"/>
                <a:cs typeface="Montserrat"/>
                <a:sym typeface="Montserrat"/>
              </a:rPr>
              <a:t>WHAT’S AT STAKE?</a:t>
            </a:r>
          </a:p>
        </p:txBody>
      </p:sp>
      <p:sp>
        <p:nvSpPr>
          <p:cNvPr id="20" name="Shape 379"/>
          <p:cNvSpPr txBox="1"/>
          <p:nvPr/>
        </p:nvSpPr>
        <p:spPr>
          <a:xfrm>
            <a:off x="926301" y="534638"/>
            <a:ext cx="8002171" cy="394504"/>
          </a:xfrm>
          <a:prstGeom prst="rect">
            <a:avLst/>
          </a:prstGeom>
          <a:noFill/>
          <a:ln>
            <a:noFill/>
          </a:ln>
        </p:spPr>
        <p:txBody>
          <a:bodyPr lIns="45713" tIns="22850" rIns="45713" bIns="22850" anchor="t" anchorCtr="0">
            <a:noAutofit/>
          </a:bodyPr>
          <a:lstStyle/>
          <a:p>
            <a:pPr>
              <a:buSzPct val="25000"/>
            </a:pPr>
            <a:r>
              <a:rPr lang="en-US" sz="2000" dirty="0">
                <a:latin typeface="Montserrat"/>
                <a:ea typeface="Montserrat"/>
                <a:cs typeface="Montserrat"/>
                <a:sym typeface="Montserrat"/>
              </a:rPr>
              <a:t>Community Assets and Flooding</a:t>
            </a:r>
          </a:p>
        </p:txBody>
      </p:sp>
      <p:pic>
        <p:nvPicPr>
          <p:cNvPr id="17" name="Picture 4" descr="Legend-0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0154653" y="6115511"/>
            <a:ext cx="2037347" cy="733363"/>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rotWithShape="1">
          <a:blip r:embed="rId6">
            <a:extLst>
              <a:ext uri="{28A0092B-C50C-407E-A947-70E740481C1C}">
                <a14:useLocalDpi xmlns:a14="http://schemas.microsoft.com/office/drawing/2010/main" val="0"/>
              </a:ext>
            </a:extLst>
          </a:blip>
          <a:srcRect t="9468" b="11945"/>
          <a:stretch/>
        </p:blipFill>
        <p:spPr>
          <a:xfrm>
            <a:off x="346450" y="1763916"/>
            <a:ext cx="4229127" cy="3399727"/>
          </a:xfrm>
          <a:prstGeom prst="rect">
            <a:avLst/>
          </a:prstGeom>
        </p:spPr>
      </p:pic>
    </p:spTree>
    <p:extLst>
      <p:ext uri="{BB962C8B-B14F-4D97-AF65-F5344CB8AC3E}">
        <p14:creationId xmlns:p14="http://schemas.microsoft.com/office/powerpoint/2010/main" val="3429419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43054" y="1032328"/>
            <a:ext cx="7573374" cy="5825672"/>
          </a:xfrm>
          <a:prstGeom prst="rect">
            <a:avLst/>
          </a:prstGeom>
        </p:spPr>
      </p:pic>
      <p:sp>
        <p:nvSpPr>
          <p:cNvPr id="25" name="Shape 238"/>
          <p:cNvSpPr/>
          <p:nvPr/>
        </p:nvSpPr>
        <p:spPr>
          <a:xfrm>
            <a:off x="1588" y="5686203"/>
            <a:ext cx="5677317" cy="1193744"/>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13" name="Shape 26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378692" y="343136"/>
            <a:ext cx="1365737" cy="179029"/>
          </a:xfrm>
          <a:prstGeom prst="rect">
            <a:avLst/>
          </a:prstGeom>
          <a:noFill/>
          <a:ln>
            <a:noFill/>
          </a:ln>
        </p:spPr>
      </p:pic>
      <p:sp>
        <p:nvSpPr>
          <p:cNvPr id="22" name="Text Placeholder 3"/>
          <p:cNvSpPr txBox="1">
            <a:spLocks/>
          </p:cNvSpPr>
          <p:nvPr/>
        </p:nvSpPr>
        <p:spPr>
          <a:xfrm>
            <a:off x="926301" y="1326142"/>
            <a:ext cx="1943100" cy="152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600" b="1" dirty="0">
                <a:latin typeface="Lora" charset="0"/>
                <a:ea typeface="Lora" charset="0"/>
                <a:cs typeface="Lora" charset="0"/>
              </a:rPr>
              <a:t>East Boston</a:t>
            </a:r>
          </a:p>
        </p:txBody>
      </p:sp>
      <p:sp>
        <p:nvSpPr>
          <p:cNvPr id="21" name="Text Placeholder 1"/>
          <p:cNvSpPr txBox="1">
            <a:spLocks/>
          </p:cNvSpPr>
          <p:nvPr/>
        </p:nvSpPr>
        <p:spPr>
          <a:xfrm>
            <a:off x="926301" y="1088956"/>
            <a:ext cx="1943100" cy="152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600" dirty="0">
                <a:latin typeface="Lora" charset="0"/>
                <a:ea typeface="Lora" charset="0"/>
                <a:cs typeface="Lora" charset="0"/>
              </a:rPr>
              <a:t>36’’ sea level rise</a:t>
            </a:r>
          </a:p>
        </p:txBody>
      </p:sp>
      <p:sp>
        <p:nvSpPr>
          <p:cNvPr id="23" name="Rectangle 22"/>
          <p:cNvSpPr/>
          <p:nvPr/>
        </p:nvSpPr>
        <p:spPr>
          <a:xfrm>
            <a:off x="174166" y="5735804"/>
            <a:ext cx="5390469" cy="1740680"/>
          </a:xfrm>
          <a:prstGeom prst="rect">
            <a:avLst/>
          </a:prstGeom>
        </p:spPr>
        <p:txBody>
          <a:bodyPr wrap="square">
            <a:noAutofit/>
          </a:bodyPr>
          <a:lstStyle/>
          <a:p>
            <a:r>
              <a:rPr lang="en-US" sz="1600" dirty="0">
                <a:solidFill>
                  <a:schemeClr val="bg1"/>
                </a:solidFill>
                <a:latin typeface="Lora" charset="0"/>
                <a:ea typeface="Lora" charset="0"/>
                <a:cs typeface="Lora" charset="0"/>
              </a:rPr>
              <a:t>By late century, 10% annual chance flooding events will impacts the Ted Williams Tunnel entrance, Airport Silver Line stops, multiple MassDOT stormwater pump stations and other community assets.</a:t>
            </a:r>
          </a:p>
        </p:txBody>
      </p:sp>
      <p:pic>
        <p:nvPicPr>
          <p:cNvPr id="24" name="Picture 4" descr="Legend-0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926301" y="1979196"/>
            <a:ext cx="2944319" cy="1059837"/>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p:nvSpPr>
        <p:spPr>
          <a:xfrm>
            <a:off x="4643054" y="1032328"/>
            <a:ext cx="2216534" cy="437043"/>
          </a:xfrm>
          <a:prstGeom prst="rect">
            <a:avLst/>
          </a:prstGeom>
          <a:solidFill>
            <a:schemeClr val="bg1"/>
          </a:solidFill>
          <a:ln>
            <a:solidFill>
              <a:schemeClr val="bg1">
                <a:lumMod val="50000"/>
              </a:schemeClr>
            </a:solidFill>
          </a:ln>
        </p:spPr>
        <p:txBody>
          <a:bodyPr wrap="square">
            <a:spAutoFit/>
          </a:bodyPr>
          <a:lstStyle/>
          <a:p>
            <a:pPr algn="ctr">
              <a:lnSpc>
                <a:spcPct val="120000"/>
              </a:lnSpc>
            </a:pPr>
            <a:r>
              <a:rPr lang="en-US" sz="2000" b="1" cap="all" dirty="0"/>
              <a:t>2070</a:t>
            </a:r>
            <a:r>
              <a:rPr lang="en-US" sz="2000" b="1" dirty="0"/>
              <a:t>s</a:t>
            </a:r>
            <a:r>
              <a:rPr lang="en-US" sz="2000" b="1" cap="all" dirty="0"/>
              <a:t> </a:t>
            </a:r>
            <a:r>
              <a:rPr lang="en-US" sz="2000" b="1" dirty="0"/>
              <a:t>or</a:t>
            </a:r>
            <a:r>
              <a:rPr lang="en-US" sz="2000" b="1" cap="all" dirty="0"/>
              <a:t> Later</a:t>
            </a:r>
          </a:p>
        </p:txBody>
      </p:sp>
      <p:sp>
        <p:nvSpPr>
          <p:cNvPr id="16" name="Shape 317"/>
          <p:cNvSpPr txBox="1"/>
          <p:nvPr/>
        </p:nvSpPr>
        <p:spPr>
          <a:xfrm>
            <a:off x="926301" y="178359"/>
            <a:ext cx="6547805" cy="634771"/>
          </a:xfrm>
          <a:prstGeom prst="rect">
            <a:avLst/>
          </a:prstGeom>
          <a:noFill/>
          <a:ln>
            <a:noFill/>
          </a:ln>
        </p:spPr>
        <p:txBody>
          <a:bodyPr lIns="45713" tIns="22850" rIns="45713" bIns="22850" anchor="t" anchorCtr="0">
            <a:noAutofit/>
          </a:bodyPr>
          <a:lstStyle/>
          <a:p>
            <a:pPr>
              <a:buSzPct val="25000"/>
            </a:pPr>
            <a:r>
              <a:rPr lang="en-US" sz="2700" b="1" dirty="0">
                <a:latin typeface="Montserrat"/>
                <a:ea typeface="Montserrat"/>
                <a:cs typeface="Montserrat"/>
                <a:sym typeface="Montserrat"/>
              </a:rPr>
              <a:t>WHAT’S AT STAKE?</a:t>
            </a:r>
          </a:p>
        </p:txBody>
      </p:sp>
      <p:sp>
        <p:nvSpPr>
          <p:cNvPr id="19" name="Shape 379"/>
          <p:cNvSpPr txBox="1"/>
          <p:nvPr/>
        </p:nvSpPr>
        <p:spPr>
          <a:xfrm>
            <a:off x="926301" y="534638"/>
            <a:ext cx="8002171" cy="394504"/>
          </a:xfrm>
          <a:prstGeom prst="rect">
            <a:avLst/>
          </a:prstGeom>
          <a:noFill/>
          <a:ln>
            <a:noFill/>
          </a:ln>
        </p:spPr>
        <p:txBody>
          <a:bodyPr lIns="45713" tIns="22850" rIns="45713" bIns="22850" anchor="t" anchorCtr="0">
            <a:noAutofit/>
          </a:bodyPr>
          <a:lstStyle/>
          <a:p>
            <a:pPr>
              <a:buSzPct val="25000"/>
            </a:pPr>
            <a:r>
              <a:rPr lang="en-US" sz="2000" dirty="0">
                <a:latin typeface="Montserrat"/>
                <a:ea typeface="Montserrat"/>
                <a:cs typeface="Montserrat"/>
                <a:sym typeface="Montserrat"/>
              </a:rPr>
              <a:t>Community Assets and Flooding</a:t>
            </a:r>
          </a:p>
        </p:txBody>
      </p:sp>
      <p:pic>
        <p:nvPicPr>
          <p:cNvPr id="14" name="Picture 4" descr="Legend-0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0170695" y="6115511"/>
            <a:ext cx="2037347" cy="733363"/>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rotWithShape="1">
          <a:blip r:embed="rId6">
            <a:extLst>
              <a:ext uri="{28A0092B-C50C-407E-A947-70E740481C1C}">
                <a14:useLocalDpi xmlns:a14="http://schemas.microsoft.com/office/drawing/2010/main" val="0"/>
              </a:ext>
            </a:extLst>
          </a:blip>
          <a:srcRect t="9468" b="11945"/>
          <a:stretch/>
        </p:blipFill>
        <p:spPr>
          <a:xfrm>
            <a:off x="346450" y="1763916"/>
            <a:ext cx="4229127" cy="3399727"/>
          </a:xfrm>
          <a:prstGeom prst="rect">
            <a:avLst/>
          </a:prstGeom>
        </p:spPr>
      </p:pic>
    </p:spTree>
    <p:extLst>
      <p:ext uri="{BB962C8B-B14F-4D97-AF65-F5344CB8AC3E}">
        <p14:creationId xmlns:p14="http://schemas.microsoft.com/office/powerpoint/2010/main" val="4805151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13" name="Shape 26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378692" y="343136"/>
            <a:ext cx="1365737" cy="179029"/>
          </a:xfrm>
          <a:prstGeom prst="rect">
            <a:avLst/>
          </a:prstGeom>
          <a:noFill/>
          <a:ln>
            <a:noFill/>
          </a:ln>
        </p:spPr>
      </p:pic>
      <p:sp>
        <p:nvSpPr>
          <p:cNvPr id="16" name="Shape 317"/>
          <p:cNvSpPr txBox="1"/>
          <p:nvPr/>
        </p:nvSpPr>
        <p:spPr>
          <a:xfrm>
            <a:off x="926301" y="178359"/>
            <a:ext cx="6547805" cy="634771"/>
          </a:xfrm>
          <a:prstGeom prst="rect">
            <a:avLst/>
          </a:prstGeom>
          <a:noFill/>
          <a:ln>
            <a:noFill/>
          </a:ln>
        </p:spPr>
        <p:txBody>
          <a:bodyPr lIns="45713" tIns="22850" rIns="45713" bIns="22850" anchor="t" anchorCtr="0">
            <a:noAutofit/>
          </a:bodyPr>
          <a:lstStyle/>
          <a:p>
            <a:pPr>
              <a:buSzPct val="25000"/>
            </a:pPr>
            <a:r>
              <a:rPr lang="en-US" sz="2700" b="1" dirty="0">
                <a:latin typeface="Montserrat"/>
                <a:ea typeface="Montserrat"/>
                <a:cs typeface="Montserrat"/>
                <a:sym typeface="Montserrat"/>
              </a:rPr>
              <a:t>WHAT’S AT STAKE?</a:t>
            </a:r>
          </a:p>
        </p:txBody>
      </p:sp>
      <p:sp>
        <p:nvSpPr>
          <p:cNvPr id="19" name="Shape 379"/>
          <p:cNvSpPr txBox="1"/>
          <p:nvPr/>
        </p:nvSpPr>
        <p:spPr>
          <a:xfrm>
            <a:off x="926301" y="534638"/>
            <a:ext cx="8002171" cy="394504"/>
          </a:xfrm>
          <a:prstGeom prst="rect">
            <a:avLst/>
          </a:prstGeom>
          <a:noFill/>
          <a:ln>
            <a:noFill/>
          </a:ln>
        </p:spPr>
        <p:txBody>
          <a:bodyPr lIns="45713" tIns="22850" rIns="45713" bIns="22850" anchor="t" anchorCtr="0">
            <a:noAutofit/>
          </a:bodyPr>
          <a:lstStyle/>
          <a:p>
            <a:pPr lvl="0">
              <a:buSzPct val="25000"/>
            </a:pPr>
            <a:r>
              <a:rPr lang="en-US" sz="2000" dirty="0">
                <a:latin typeface="Montserrat" charset="0"/>
                <a:ea typeface="Montserrat" charset="0"/>
                <a:cs typeface="Montserrat" charset="0"/>
              </a:rPr>
              <a:t>People and Buildings Impacted by 1% Annual Flood Events </a:t>
            </a:r>
            <a:endParaRPr lang="en-US" sz="2000" dirty="0">
              <a:solidFill>
                <a:schemeClr val="dk2"/>
              </a:solidFill>
              <a:latin typeface="Montserrat" charset="0"/>
              <a:ea typeface="Montserrat" charset="0"/>
              <a:cs typeface="Montserrat" charset="0"/>
              <a:sym typeface="Montserrat"/>
            </a:endParaRPr>
          </a:p>
        </p:txBody>
      </p:sp>
      <p:sp>
        <p:nvSpPr>
          <p:cNvPr id="14" name="Shape 379"/>
          <p:cNvSpPr txBox="1"/>
          <p:nvPr/>
        </p:nvSpPr>
        <p:spPr>
          <a:xfrm>
            <a:off x="8288696" y="6019980"/>
            <a:ext cx="3216504" cy="345487"/>
          </a:xfrm>
          <a:prstGeom prst="rect">
            <a:avLst/>
          </a:prstGeom>
          <a:noFill/>
          <a:ln>
            <a:noFill/>
          </a:ln>
        </p:spPr>
        <p:txBody>
          <a:bodyPr lIns="45713" tIns="22850" rIns="45713" bIns="22850" anchor="t" anchorCtr="0">
            <a:noAutofit/>
          </a:bodyPr>
          <a:lstStyle/>
          <a:p>
            <a:pPr>
              <a:buSzPct val="25000"/>
            </a:pPr>
            <a:r>
              <a:rPr lang="en-CA" sz="3300" b="1" dirty="0">
                <a:solidFill>
                  <a:srgbClr val="F14F47"/>
                </a:solidFill>
                <a:latin typeface="Montserrat"/>
                <a:ea typeface="Montserrat"/>
                <a:cs typeface="Montserrat"/>
                <a:sym typeface="Montserrat"/>
              </a:rPr>
              <a:t>2070+</a:t>
            </a:r>
            <a:endParaRPr lang="en-US" sz="3300" b="1" dirty="0">
              <a:solidFill>
                <a:srgbClr val="F14F47"/>
              </a:solidFill>
              <a:latin typeface="Montserrat"/>
              <a:ea typeface="Montserrat"/>
              <a:cs typeface="Montserrat"/>
              <a:sym typeface="Montserrat"/>
            </a:endParaRPr>
          </a:p>
        </p:txBody>
      </p:sp>
      <p:sp>
        <p:nvSpPr>
          <p:cNvPr id="17" name="Shape 379"/>
          <p:cNvSpPr txBox="1"/>
          <p:nvPr/>
        </p:nvSpPr>
        <p:spPr>
          <a:xfrm>
            <a:off x="1809964" y="6043158"/>
            <a:ext cx="3216504" cy="345487"/>
          </a:xfrm>
          <a:prstGeom prst="rect">
            <a:avLst/>
          </a:prstGeom>
          <a:noFill/>
          <a:ln>
            <a:noFill/>
          </a:ln>
        </p:spPr>
        <p:txBody>
          <a:bodyPr lIns="45713" tIns="22850" rIns="45713" bIns="22850" anchor="t" anchorCtr="0">
            <a:noAutofit/>
          </a:bodyPr>
          <a:lstStyle/>
          <a:p>
            <a:pPr>
              <a:buSzPct val="25000"/>
            </a:pPr>
            <a:r>
              <a:rPr lang="en-CA" sz="3300" b="1" dirty="0">
                <a:solidFill>
                  <a:srgbClr val="F14F47"/>
                </a:solidFill>
                <a:latin typeface="Montserrat"/>
                <a:ea typeface="Montserrat"/>
                <a:cs typeface="Montserrat"/>
                <a:sym typeface="Montserrat"/>
              </a:rPr>
              <a:t>2030+</a:t>
            </a:r>
            <a:endParaRPr lang="en-US" sz="3300" b="1" dirty="0">
              <a:solidFill>
                <a:srgbClr val="F14F47"/>
              </a:solidFill>
              <a:latin typeface="Montserrat"/>
              <a:ea typeface="Montserrat"/>
              <a:cs typeface="Montserrat"/>
              <a:sym typeface="Montserrat"/>
            </a:endParaRPr>
          </a:p>
        </p:txBody>
      </p:sp>
      <p:pic>
        <p:nvPicPr>
          <p:cNvPr id="18" name="Picture 17"/>
          <p:cNvPicPr>
            <a:picLocks noChangeAspect="1"/>
          </p:cNvPicPr>
          <p:nvPr/>
        </p:nvPicPr>
        <p:blipFill>
          <a:blip r:embed="rId4"/>
          <a:stretch>
            <a:fillRect/>
          </a:stretch>
        </p:blipFill>
        <p:spPr>
          <a:xfrm>
            <a:off x="1437956" y="3833933"/>
            <a:ext cx="1975501" cy="1975501"/>
          </a:xfrm>
          <a:prstGeom prst="rect">
            <a:avLst/>
          </a:prstGeom>
        </p:spPr>
      </p:pic>
      <p:sp>
        <p:nvSpPr>
          <p:cNvPr id="27" name="Shape 379"/>
          <p:cNvSpPr txBox="1"/>
          <p:nvPr/>
        </p:nvSpPr>
        <p:spPr>
          <a:xfrm>
            <a:off x="6393063" y="1961099"/>
            <a:ext cx="960824" cy="552302"/>
          </a:xfrm>
          <a:prstGeom prst="rect">
            <a:avLst/>
          </a:prstGeom>
          <a:noFill/>
          <a:ln>
            <a:noFill/>
          </a:ln>
        </p:spPr>
        <p:txBody>
          <a:bodyPr lIns="45713" tIns="22850" rIns="45713" bIns="22850" anchor="t" anchorCtr="0">
            <a:noAutofit/>
          </a:bodyPr>
          <a:lstStyle/>
          <a:p>
            <a:pPr algn="ctr">
              <a:buSzPct val="25000"/>
            </a:pPr>
            <a:r>
              <a:rPr lang="en-CA" sz="1600" b="1" dirty="0">
                <a:solidFill>
                  <a:srgbClr val="F14F47"/>
                </a:solidFill>
                <a:latin typeface="Montserrat"/>
                <a:ea typeface="Montserrat"/>
                <a:cs typeface="Montserrat"/>
                <a:sym typeface="Montserrat"/>
              </a:rPr>
              <a:t>19,070</a:t>
            </a:r>
          </a:p>
          <a:p>
            <a:pPr algn="ctr">
              <a:buSzPct val="25000"/>
            </a:pPr>
            <a:r>
              <a:rPr lang="en-CA" sz="1600" b="1" dirty="0">
                <a:solidFill>
                  <a:srgbClr val="F14F47"/>
                </a:solidFill>
                <a:latin typeface="Montserrat"/>
                <a:ea typeface="Montserrat"/>
                <a:cs typeface="Montserrat"/>
                <a:sym typeface="Montserrat"/>
              </a:rPr>
              <a:t>PEOPLE</a:t>
            </a:r>
            <a:endParaRPr lang="en-US" sz="1600" b="1" dirty="0">
              <a:solidFill>
                <a:srgbClr val="F14F47"/>
              </a:solidFill>
              <a:latin typeface="Montserrat"/>
              <a:ea typeface="Montserrat"/>
              <a:cs typeface="Montserrat"/>
              <a:sym typeface="Montserrat"/>
            </a:endParaRPr>
          </a:p>
        </p:txBody>
      </p:sp>
      <p:pic>
        <p:nvPicPr>
          <p:cNvPr id="28" name="Picture 2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89974" y="4976614"/>
            <a:ext cx="707909" cy="707909"/>
          </a:xfrm>
          <a:prstGeom prst="rect">
            <a:avLst/>
          </a:prstGeom>
        </p:spPr>
      </p:pic>
      <p:sp>
        <p:nvSpPr>
          <p:cNvPr id="30" name="Shape 379"/>
          <p:cNvSpPr txBox="1"/>
          <p:nvPr/>
        </p:nvSpPr>
        <p:spPr>
          <a:xfrm>
            <a:off x="1993034" y="2520927"/>
            <a:ext cx="2449073" cy="552302"/>
          </a:xfrm>
          <a:prstGeom prst="rect">
            <a:avLst/>
          </a:prstGeom>
          <a:noFill/>
          <a:ln>
            <a:noFill/>
          </a:ln>
        </p:spPr>
        <p:txBody>
          <a:bodyPr lIns="45713" tIns="22850" rIns="45713" bIns="22850" anchor="t" anchorCtr="0">
            <a:noAutofit/>
          </a:bodyPr>
          <a:lstStyle/>
          <a:p>
            <a:pPr algn="ctr">
              <a:buSzPct val="25000"/>
            </a:pPr>
            <a:r>
              <a:rPr lang="en-CA" sz="1600" b="1" dirty="0">
                <a:solidFill>
                  <a:srgbClr val="F14F47"/>
                </a:solidFill>
                <a:latin typeface="Montserrat"/>
                <a:ea typeface="Montserrat"/>
                <a:cs typeface="Montserrat"/>
                <a:sym typeface="Montserrat"/>
              </a:rPr>
              <a:t>1,070 BUILDINGS</a:t>
            </a:r>
          </a:p>
          <a:p>
            <a:pPr algn="ctr">
              <a:buSzPct val="25000"/>
            </a:pPr>
            <a:r>
              <a:rPr lang="en-CA" sz="1600" b="1" dirty="0">
                <a:solidFill>
                  <a:srgbClr val="F14F47"/>
                </a:solidFill>
                <a:latin typeface="Montserrat"/>
                <a:ea typeface="Montserrat"/>
                <a:cs typeface="Montserrat"/>
                <a:sym typeface="Montserrat"/>
              </a:rPr>
              <a:t>(Worth $5B)</a:t>
            </a:r>
            <a:endParaRPr lang="en-US" sz="1600" b="1" dirty="0">
              <a:solidFill>
                <a:srgbClr val="F14F47"/>
              </a:solidFill>
              <a:latin typeface="Montserrat"/>
              <a:ea typeface="Montserrat"/>
              <a:cs typeface="Montserrat"/>
              <a:sym typeface="Montserrat"/>
            </a:endParaRPr>
          </a:p>
        </p:txBody>
      </p:sp>
      <p:sp>
        <p:nvSpPr>
          <p:cNvPr id="31" name="Shape 238"/>
          <p:cNvSpPr/>
          <p:nvPr/>
        </p:nvSpPr>
        <p:spPr>
          <a:xfrm>
            <a:off x="762723" y="5884928"/>
            <a:ext cx="3718840" cy="31169"/>
          </a:xfrm>
          <a:prstGeom prst="rect">
            <a:avLst/>
          </a:prstGeom>
          <a:solidFill>
            <a:srgbClr val="F14F47"/>
          </a:solidFill>
          <a:ln>
            <a:noFill/>
          </a:ln>
        </p:spPr>
        <p:txBody>
          <a:bodyPr lIns="45713" tIns="22850" rIns="45713" bIns="22850" anchor="ctr" anchorCtr="0">
            <a:noAutofit/>
          </a:bodyPr>
          <a:lstStyle/>
          <a:p>
            <a:pPr algn="ctr"/>
            <a:endParaRPr>
              <a:solidFill>
                <a:srgbClr val="FCB614"/>
              </a:solidFill>
              <a:latin typeface="Lato"/>
              <a:ea typeface="Lato"/>
              <a:cs typeface="Lato"/>
              <a:sym typeface="Lato"/>
            </a:endParaRPr>
          </a:p>
        </p:txBody>
      </p:sp>
      <p:sp>
        <p:nvSpPr>
          <p:cNvPr id="35" name="Shape 379"/>
          <p:cNvSpPr txBox="1"/>
          <p:nvPr/>
        </p:nvSpPr>
        <p:spPr>
          <a:xfrm>
            <a:off x="7559260" y="1954844"/>
            <a:ext cx="2656019" cy="552302"/>
          </a:xfrm>
          <a:prstGeom prst="rect">
            <a:avLst/>
          </a:prstGeom>
          <a:noFill/>
          <a:ln>
            <a:noFill/>
          </a:ln>
        </p:spPr>
        <p:txBody>
          <a:bodyPr lIns="45713" tIns="22850" rIns="45713" bIns="22850" anchor="t" anchorCtr="0">
            <a:noAutofit/>
          </a:bodyPr>
          <a:lstStyle/>
          <a:p>
            <a:pPr algn="ctr">
              <a:buSzPct val="25000"/>
            </a:pPr>
            <a:r>
              <a:rPr lang="en-CA" sz="1600" b="1" dirty="0">
                <a:solidFill>
                  <a:srgbClr val="F14F47"/>
                </a:solidFill>
                <a:latin typeface="Montserrat"/>
                <a:ea typeface="Montserrat"/>
                <a:cs typeface="Montserrat"/>
                <a:sym typeface="Montserrat"/>
              </a:rPr>
              <a:t>3,080 BUILDINGS</a:t>
            </a:r>
          </a:p>
          <a:p>
            <a:pPr algn="ctr">
              <a:buSzPct val="25000"/>
            </a:pPr>
            <a:r>
              <a:rPr lang="en-CA" sz="1600" b="1" dirty="0">
                <a:solidFill>
                  <a:srgbClr val="F14F47"/>
                </a:solidFill>
                <a:latin typeface="Montserrat"/>
                <a:ea typeface="Montserrat"/>
                <a:cs typeface="Montserrat"/>
                <a:sym typeface="Montserrat"/>
              </a:rPr>
              <a:t>(Worth $25B)</a:t>
            </a:r>
            <a:endParaRPr lang="en-US" sz="1600" b="1" dirty="0">
              <a:solidFill>
                <a:srgbClr val="F14F47"/>
              </a:solidFill>
              <a:latin typeface="Montserrat"/>
              <a:ea typeface="Montserrat"/>
              <a:cs typeface="Montserrat"/>
              <a:sym typeface="Montserrat"/>
            </a:endParaRPr>
          </a:p>
        </p:txBody>
      </p:sp>
      <p:sp>
        <p:nvSpPr>
          <p:cNvPr id="36" name="Shape 238"/>
          <p:cNvSpPr/>
          <p:nvPr/>
        </p:nvSpPr>
        <p:spPr>
          <a:xfrm flipV="1">
            <a:off x="6032303" y="5884928"/>
            <a:ext cx="5472898" cy="31169"/>
          </a:xfrm>
          <a:prstGeom prst="rect">
            <a:avLst/>
          </a:prstGeom>
          <a:solidFill>
            <a:srgbClr val="F14F47"/>
          </a:solidFill>
          <a:ln>
            <a:noFill/>
          </a:ln>
        </p:spPr>
        <p:txBody>
          <a:bodyPr lIns="45713" tIns="22850" rIns="45713" bIns="22850" anchor="ctr" anchorCtr="0">
            <a:noAutofit/>
          </a:bodyPr>
          <a:lstStyle/>
          <a:p>
            <a:pPr algn="ctr"/>
            <a:endParaRPr>
              <a:solidFill>
                <a:srgbClr val="FCB614"/>
              </a:solidFill>
              <a:latin typeface="Lato"/>
              <a:ea typeface="Lato"/>
              <a:cs typeface="Lato"/>
              <a:sym typeface="Lato"/>
            </a:endParaRPr>
          </a:p>
        </p:txBody>
      </p:sp>
      <p:pic>
        <p:nvPicPr>
          <p:cNvPr id="37" name="Picture 3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0247" y="5128271"/>
            <a:ext cx="819903" cy="819903"/>
          </a:xfrm>
          <a:prstGeom prst="rect">
            <a:avLst/>
          </a:prstGeom>
        </p:spPr>
      </p:pic>
      <p:pic>
        <p:nvPicPr>
          <p:cNvPr id="38" name="Picture 3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1955" y="4333877"/>
            <a:ext cx="824422" cy="824422"/>
          </a:xfrm>
          <a:prstGeom prst="rect">
            <a:avLst/>
          </a:prstGeom>
        </p:spPr>
      </p:pic>
      <p:sp>
        <p:nvSpPr>
          <p:cNvPr id="71" name="Shape 379"/>
          <p:cNvSpPr txBox="1"/>
          <p:nvPr/>
        </p:nvSpPr>
        <p:spPr>
          <a:xfrm>
            <a:off x="677260" y="2507146"/>
            <a:ext cx="960824" cy="552302"/>
          </a:xfrm>
          <a:prstGeom prst="rect">
            <a:avLst/>
          </a:prstGeom>
          <a:noFill/>
          <a:ln>
            <a:noFill/>
          </a:ln>
        </p:spPr>
        <p:txBody>
          <a:bodyPr lIns="45713" tIns="22850" rIns="45713" bIns="22850" anchor="t" anchorCtr="0">
            <a:noAutofit/>
          </a:bodyPr>
          <a:lstStyle/>
          <a:p>
            <a:pPr algn="ctr">
              <a:buSzPct val="25000"/>
            </a:pPr>
            <a:r>
              <a:rPr lang="en-CA" sz="1600" b="1">
                <a:solidFill>
                  <a:srgbClr val="F14F47"/>
                </a:solidFill>
                <a:latin typeface="Montserrat"/>
                <a:ea typeface="Montserrat"/>
                <a:cs typeface="Montserrat"/>
                <a:sym typeface="Montserrat"/>
              </a:rPr>
              <a:t>7,020</a:t>
            </a:r>
            <a:endParaRPr lang="en-CA" sz="1600" b="1" dirty="0">
              <a:solidFill>
                <a:srgbClr val="F14F47"/>
              </a:solidFill>
              <a:latin typeface="Montserrat"/>
              <a:ea typeface="Montserrat"/>
              <a:cs typeface="Montserrat"/>
              <a:sym typeface="Montserrat"/>
            </a:endParaRPr>
          </a:p>
          <a:p>
            <a:pPr algn="ctr">
              <a:buSzPct val="25000"/>
            </a:pPr>
            <a:r>
              <a:rPr lang="en-CA" sz="1600" b="1" dirty="0">
                <a:solidFill>
                  <a:srgbClr val="F14F47"/>
                </a:solidFill>
                <a:latin typeface="Montserrat"/>
                <a:ea typeface="Montserrat"/>
                <a:cs typeface="Montserrat"/>
                <a:sym typeface="Montserrat"/>
              </a:rPr>
              <a:t>PEOPLE</a:t>
            </a:r>
            <a:endParaRPr lang="en-US" sz="1600" b="1" dirty="0">
              <a:solidFill>
                <a:srgbClr val="F14F47"/>
              </a:solidFill>
              <a:latin typeface="Montserrat"/>
              <a:ea typeface="Montserrat"/>
              <a:cs typeface="Montserrat"/>
              <a:sym typeface="Montserrat"/>
            </a:endParaRPr>
          </a:p>
        </p:txBody>
      </p:sp>
      <p:pic>
        <p:nvPicPr>
          <p:cNvPr id="72" name="Picture 71"/>
          <p:cNvPicPr>
            <a:picLocks noChangeAspect="1"/>
          </p:cNvPicPr>
          <p:nvPr/>
        </p:nvPicPr>
        <p:blipFill>
          <a:blip r:embed="rId4"/>
          <a:stretch>
            <a:fillRect/>
          </a:stretch>
        </p:blipFill>
        <p:spPr>
          <a:xfrm>
            <a:off x="7671389" y="4223772"/>
            <a:ext cx="1523783" cy="1523783"/>
          </a:xfrm>
          <a:prstGeom prst="rect">
            <a:avLst/>
          </a:prstGeom>
        </p:spPr>
      </p:pic>
      <p:pic>
        <p:nvPicPr>
          <p:cNvPr id="75" name="Picture 74"/>
          <p:cNvPicPr>
            <a:picLocks noChangeAspect="1"/>
          </p:cNvPicPr>
          <p:nvPr/>
        </p:nvPicPr>
        <p:blipFill>
          <a:blip r:embed="rId4"/>
          <a:stretch>
            <a:fillRect/>
          </a:stretch>
        </p:blipFill>
        <p:spPr>
          <a:xfrm>
            <a:off x="8726388" y="4223772"/>
            <a:ext cx="1535310" cy="1535310"/>
          </a:xfrm>
          <a:prstGeom prst="rect">
            <a:avLst/>
          </a:prstGeom>
        </p:spPr>
      </p:pic>
      <p:pic>
        <p:nvPicPr>
          <p:cNvPr id="83" name="Picture 8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90109" y="5205080"/>
            <a:ext cx="501868" cy="501868"/>
          </a:xfrm>
          <a:prstGeom prst="rect">
            <a:avLst/>
          </a:prstGeom>
        </p:spPr>
      </p:pic>
      <p:pic>
        <p:nvPicPr>
          <p:cNvPr id="84" name="Picture 8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90109" y="4629385"/>
            <a:ext cx="501868" cy="501868"/>
          </a:xfrm>
          <a:prstGeom prst="rect">
            <a:avLst/>
          </a:prstGeom>
        </p:spPr>
      </p:pic>
      <p:pic>
        <p:nvPicPr>
          <p:cNvPr id="87" name="Picture 8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985021" y="4089670"/>
            <a:ext cx="477618" cy="477618"/>
          </a:xfrm>
          <a:prstGeom prst="rect">
            <a:avLst/>
          </a:prstGeom>
        </p:spPr>
      </p:pic>
      <p:pic>
        <p:nvPicPr>
          <p:cNvPr id="88" name="Picture 8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969166" y="3569156"/>
            <a:ext cx="471967" cy="471967"/>
          </a:xfrm>
          <a:prstGeom prst="rect">
            <a:avLst/>
          </a:prstGeom>
        </p:spPr>
      </p:pic>
      <p:pic>
        <p:nvPicPr>
          <p:cNvPr id="89" name="Picture 88"/>
          <p:cNvPicPr>
            <a:picLocks noChangeAspect="1"/>
          </p:cNvPicPr>
          <p:nvPr/>
        </p:nvPicPr>
        <p:blipFill rotWithShape="1">
          <a:blip r:embed="rId10" cstate="screen">
            <a:extLst>
              <a:ext uri="{28A0092B-C50C-407E-A947-70E740481C1C}">
                <a14:useLocalDpi xmlns:a14="http://schemas.microsoft.com/office/drawing/2010/main"/>
              </a:ext>
            </a:extLst>
          </a:blip>
          <a:srcRect l="30773" r="-1"/>
          <a:stretch/>
        </p:blipFill>
        <p:spPr>
          <a:xfrm>
            <a:off x="1008827" y="3544214"/>
            <a:ext cx="180863" cy="824422"/>
          </a:xfrm>
          <a:prstGeom prst="rect">
            <a:avLst/>
          </a:prstGeom>
        </p:spPr>
      </p:pic>
      <p:pic>
        <p:nvPicPr>
          <p:cNvPr id="90" name="Picture 8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73655" y="4976614"/>
            <a:ext cx="707909" cy="707909"/>
          </a:xfrm>
          <a:prstGeom prst="rect">
            <a:avLst/>
          </a:prstGeom>
        </p:spPr>
      </p:pic>
      <p:pic>
        <p:nvPicPr>
          <p:cNvPr id="91" name="Picture 9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74788" y="4266116"/>
            <a:ext cx="707909" cy="707909"/>
          </a:xfrm>
          <a:prstGeom prst="rect">
            <a:avLst/>
          </a:prstGeom>
        </p:spPr>
      </p:pic>
      <p:pic>
        <p:nvPicPr>
          <p:cNvPr id="92" name="Picture 9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58469" y="4266116"/>
            <a:ext cx="707909" cy="707909"/>
          </a:xfrm>
          <a:prstGeom prst="rect">
            <a:avLst/>
          </a:prstGeom>
        </p:spPr>
      </p:pic>
      <p:pic>
        <p:nvPicPr>
          <p:cNvPr id="93" name="Picture 9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40586" y="3503895"/>
            <a:ext cx="707909" cy="707909"/>
          </a:xfrm>
          <a:prstGeom prst="rect">
            <a:avLst/>
          </a:prstGeom>
        </p:spPr>
      </p:pic>
      <p:pic>
        <p:nvPicPr>
          <p:cNvPr id="94" name="Picture 9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62015" y="5114565"/>
            <a:ext cx="819903" cy="819903"/>
          </a:xfrm>
          <a:prstGeom prst="rect">
            <a:avLst/>
          </a:prstGeom>
        </p:spPr>
      </p:pic>
      <p:pic>
        <p:nvPicPr>
          <p:cNvPr id="95" name="Picture 9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53722" y="4320171"/>
            <a:ext cx="824422" cy="824422"/>
          </a:xfrm>
          <a:prstGeom prst="rect">
            <a:avLst/>
          </a:prstGeom>
        </p:spPr>
      </p:pic>
      <p:pic>
        <p:nvPicPr>
          <p:cNvPr id="97" name="Picture 9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33127" y="5127455"/>
            <a:ext cx="819903" cy="819903"/>
          </a:xfrm>
          <a:prstGeom prst="rect">
            <a:avLst/>
          </a:prstGeom>
        </p:spPr>
      </p:pic>
      <p:pic>
        <p:nvPicPr>
          <p:cNvPr id="98" name="Picture 9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24834" y="4333061"/>
            <a:ext cx="824422" cy="824422"/>
          </a:xfrm>
          <a:prstGeom prst="rect">
            <a:avLst/>
          </a:prstGeom>
        </p:spPr>
      </p:pic>
      <p:pic>
        <p:nvPicPr>
          <p:cNvPr id="100" name="Picture 9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30855" y="3531324"/>
            <a:ext cx="824422" cy="824422"/>
          </a:xfrm>
          <a:prstGeom prst="rect">
            <a:avLst/>
          </a:prstGeom>
        </p:spPr>
      </p:pic>
      <p:pic>
        <p:nvPicPr>
          <p:cNvPr id="101" name="Picture 10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01967" y="3544214"/>
            <a:ext cx="824422" cy="824422"/>
          </a:xfrm>
          <a:prstGeom prst="rect">
            <a:avLst/>
          </a:prstGeom>
        </p:spPr>
      </p:pic>
      <p:pic>
        <p:nvPicPr>
          <p:cNvPr id="102" name="Picture 101"/>
          <p:cNvPicPr>
            <a:picLocks noChangeAspect="1"/>
          </p:cNvPicPr>
          <p:nvPr/>
        </p:nvPicPr>
        <p:blipFill>
          <a:blip r:embed="rId4"/>
          <a:stretch>
            <a:fillRect/>
          </a:stretch>
        </p:blipFill>
        <p:spPr>
          <a:xfrm>
            <a:off x="8192241" y="2757118"/>
            <a:ext cx="1523783" cy="1523783"/>
          </a:xfrm>
          <a:prstGeom prst="rect">
            <a:avLst/>
          </a:prstGeom>
        </p:spPr>
      </p:pic>
      <p:pic>
        <p:nvPicPr>
          <p:cNvPr id="104" name="Picture 10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530441" y="5205080"/>
            <a:ext cx="501868" cy="501868"/>
          </a:xfrm>
          <a:prstGeom prst="rect">
            <a:avLst/>
          </a:prstGeom>
        </p:spPr>
      </p:pic>
      <p:pic>
        <p:nvPicPr>
          <p:cNvPr id="105" name="Picture 10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530441" y="4629385"/>
            <a:ext cx="501868" cy="501868"/>
          </a:xfrm>
          <a:prstGeom prst="rect">
            <a:avLst/>
          </a:prstGeom>
        </p:spPr>
      </p:pic>
      <p:pic>
        <p:nvPicPr>
          <p:cNvPr id="106" name="Picture 10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525352" y="4089670"/>
            <a:ext cx="477618" cy="477618"/>
          </a:xfrm>
          <a:prstGeom prst="rect">
            <a:avLst/>
          </a:prstGeom>
        </p:spPr>
      </p:pic>
      <p:pic>
        <p:nvPicPr>
          <p:cNvPr id="107" name="Picture 10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509497" y="3569156"/>
            <a:ext cx="471967" cy="471967"/>
          </a:xfrm>
          <a:prstGeom prst="rect">
            <a:avLst/>
          </a:prstGeom>
        </p:spPr>
      </p:pic>
      <p:pic>
        <p:nvPicPr>
          <p:cNvPr id="108" name="Picture 10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86964" y="5203849"/>
            <a:ext cx="501868" cy="501868"/>
          </a:xfrm>
          <a:prstGeom prst="rect">
            <a:avLst/>
          </a:prstGeom>
        </p:spPr>
      </p:pic>
      <p:pic>
        <p:nvPicPr>
          <p:cNvPr id="109" name="Picture 10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86964" y="4640854"/>
            <a:ext cx="501868" cy="501868"/>
          </a:xfrm>
          <a:prstGeom prst="rect">
            <a:avLst/>
          </a:prstGeom>
        </p:spPr>
      </p:pic>
      <p:pic>
        <p:nvPicPr>
          <p:cNvPr id="110" name="Picture 10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081876" y="4101139"/>
            <a:ext cx="477618" cy="477618"/>
          </a:xfrm>
          <a:prstGeom prst="rect">
            <a:avLst/>
          </a:prstGeom>
        </p:spPr>
      </p:pic>
      <p:pic>
        <p:nvPicPr>
          <p:cNvPr id="111" name="Picture 11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066021" y="3580625"/>
            <a:ext cx="471967" cy="471967"/>
          </a:xfrm>
          <a:prstGeom prst="rect">
            <a:avLst/>
          </a:prstGeom>
        </p:spPr>
      </p:pic>
      <p:pic>
        <p:nvPicPr>
          <p:cNvPr id="127" name="Picture 12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57615" y="3016659"/>
            <a:ext cx="501868" cy="501868"/>
          </a:xfrm>
          <a:prstGeom prst="rect">
            <a:avLst/>
          </a:prstGeom>
        </p:spPr>
      </p:pic>
      <p:pic>
        <p:nvPicPr>
          <p:cNvPr id="128" name="Picture 12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952527" y="2476944"/>
            <a:ext cx="477618" cy="477618"/>
          </a:xfrm>
          <a:prstGeom prst="rect">
            <a:avLst/>
          </a:prstGeom>
        </p:spPr>
      </p:pic>
      <p:pic>
        <p:nvPicPr>
          <p:cNvPr id="129" name="Picture 12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936672" y="1956430"/>
            <a:ext cx="471967" cy="471967"/>
          </a:xfrm>
          <a:prstGeom prst="rect">
            <a:avLst/>
          </a:prstGeom>
        </p:spPr>
      </p:pic>
      <p:pic>
        <p:nvPicPr>
          <p:cNvPr id="130" name="Picture 12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497947" y="3016659"/>
            <a:ext cx="501868" cy="501868"/>
          </a:xfrm>
          <a:prstGeom prst="rect">
            <a:avLst/>
          </a:prstGeom>
        </p:spPr>
      </p:pic>
      <p:pic>
        <p:nvPicPr>
          <p:cNvPr id="131" name="Picture 13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492858" y="2476944"/>
            <a:ext cx="477618" cy="477618"/>
          </a:xfrm>
          <a:prstGeom prst="rect">
            <a:avLst/>
          </a:prstGeom>
        </p:spPr>
      </p:pic>
      <p:pic>
        <p:nvPicPr>
          <p:cNvPr id="132" name="Picture 13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477003" y="1956430"/>
            <a:ext cx="471967" cy="471967"/>
          </a:xfrm>
          <a:prstGeom prst="rect">
            <a:avLst/>
          </a:prstGeom>
        </p:spPr>
      </p:pic>
      <p:pic>
        <p:nvPicPr>
          <p:cNvPr id="133" name="Picture 13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54470" y="3028128"/>
            <a:ext cx="501868" cy="501868"/>
          </a:xfrm>
          <a:prstGeom prst="rect">
            <a:avLst/>
          </a:prstGeom>
        </p:spPr>
      </p:pic>
      <p:pic>
        <p:nvPicPr>
          <p:cNvPr id="134" name="Picture 13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049382" y="2488413"/>
            <a:ext cx="477618" cy="477618"/>
          </a:xfrm>
          <a:prstGeom prst="rect">
            <a:avLst/>
          </a:prstGeom>
        </p:spPr>
      </p:pic>
      <p:pic>
        <p:nvPicPr>
          <p:cNvPr id="135" name="Picture 13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033527" y="1967899"/>
            <a:ext cx="471967" cy="471967"/>
          </a:xfrm>
          <a:prstGeom prst="rect">
            <a:avLst/>
          </a:prstGeom>
        </p:spPr>
      </p:pic>
      <p:pic>
        <p:nvPicPr>
          <p:cNvPr id="136" name="Picture 13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477003" y="1447550"/>
            <a:ext cx="471967" cy="471967"/>
          </a:xfrm>
          <a:prstGeom prst="rect">
            <a:avLst/>
          </a:prstGeom>
        </p:spPr>
      </p:pic>
      <p:pic>
        <p:nvPicPr>
          <p:cNvPr id="56" name="Picture 55"/>
          <p:cNvPicPr>
            <a:picLocks noChangeAspect="1"/>
          </p:cNvPicPr>
          <p:nvPr/>
        </p:nvPicPr>
        <p:blipFill rotWithShape="1">
          <a:blip r:embed="rId10" cstate="screen">
            <a:extLst>
              <a:ext uri="{28A0092B-C50C-407E-A947-70E740481C1C}">
                <a14:useLocalDpi xmlns:a14="http://schemas.microsoft.com/office/drawing/2010/main"/>
              </a:ext>
            </a:extLst>
          </a:blip>
          <a:srcRect l="30773" r="-1"/>
          <a:stretch/>
        </p:blipFill>
        <p:spPr>
          <a:xfrm>
            <a:off x="6737425" y="2828997"/>
            <a:ext cx="180863" cy="824422"/>
          </a:xfrm>
          <a:prstGeom prst="rect">
            <a:avLst/>
          </a:prstGeom>
        </p:spPr>
      </p:pic>
    </p:spTree>
    <p:extLst>
      <p:ext uri="{BB962C8B-B14F-4D97-AF65-F5344CB8AC3E}">
        <p14:creationId xmlns:p14="http://schemas.microsoft.com/office/powerpoint/2010/main" val="101818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031046"/>
            <a:ext cx="8758989" cy="5826954"/>
          </a:xfrm>
          <a:prstGeom prst="rect">
            <a:avLst/>
          </a:prstGeom>
        </p:spPr>
      </p:pic>
      <p:sp>
        <p:nvSpPr>
          <p:cNvPr id="8" name="Shape 235"/>
          <p:cNvSpPr/>
          <p:nvPr/>
        </p:nvSpPr>
        <p:spPr>
          <a:xfrm>
            <a:off x="1588" y="0"/>
            <a:ext cx="12188825" cy="1044329"/>
          </a:xfrm>
          <a:prstGeom prst="rect">
            <a:avLst/>
          </a:prstGeom>
          <a:solidFill>
            <a:schemeClr val="lt1">
              <a:alpha val="66000"/>
            </a:schemeClr>
          </a:solidFill>
          <a:ln>
            <a:noFill/>
          </a:ln>
        </p:spPr>
        <p:txBody>
          <a:bodyPr lIns="45713" tIns="22850" rIns="45713" bIns="22850" anchor="ctr" anchorCtr="0">
            <a:noAutofit/>
          </a:bodyPr>
          <a:lstStyle/>
          <a:p>
            <a:pPr algn="ctr"/>
            <a:endParaRPr>
              <a:solidFill>
                <a:schemeClr val="lt1"/>
              </a:solidFill>
              <a:latin typeface="Montserrat"/>
              <a:ea typeface="Montserrat"/>
              <a:cs typeface="Montserrat"/>
              <a:sym typeface="Montserrat"/>
            </a:endParaRPr>
          </a:p>
        </p:txBody>
      </p:sp>
      <p:sp>
        <p:nvSpPr>
          <p:cNvPr id="4" name="Shape 238"/>
          <p:cNvSpPr/>
          <p:nvPr/>
        </p:nvSpPr>
        <p:spPr>
          <a:xfrm>
            <a:off x="1894" y="0"/>
            <a:ext cx="407554" cy="1044329"/>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pic>
        <p:nvPicPr>
          <p:cNvPr id="13" name="Shape 26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378692" y="343136"/>
            <a:ext cx="1365737" cy="179029"/>
          </a:xfrm>
          <a:prstGeom prst="rect">
            <a:avLst/>
          </a:prstGeom>
          <a:noFill/>
          <a:ln>
            <a:noFill/>
          </a:ln>
        </p:spPr>
      </p:pic>
      <p:sp>
        <p:nvSpPr>
          <p:cNvPr id="16" name="Shape 317"/>
          <p:cNvSpPr txBox="1"/>
          <p:nvPr/>
        </p:nvSpPr>
        <p:spPr>
          <a:xfrm>
            <a:off x="926301" y="178359"/>
            <a:ext cx="6547805" cy="634771"/>
          </a:xfrm>
          <a:prstGeom prst="rect">
            <a:avLst/>
          </a:prstGeom>
          <a:noFill/>
          <a:ln>
            <a:noFill/>
          </a:ln>
        </p:spPr>
        <p:txBody>
          <a:bodyPr lIns="45713" tIns="22850" rIns="45713" bIns="22850" anchor="t" anchorCtr="0">
            <a:noAutofit/>
          </a:bodyPr>
          <a:lstStyle/>
          <a:p>
            <a:pPr>
              <a:buSzPct val="25000"/>
            </a:pPr>
            <a:r>
              <a:rPr lang="en-US" sz="2700" b="1" dirty="0">
                <a:latin typeface="Montserrat"/>
                <a:ea typeface="Montserrat"/>
                <a:cs typeface="Montserrat"/>
                <a:sym typeface="Montserrat"/>
              </a:rPr>
              <a:t>WHAT’S AT STAKE?</a:t>
            </a:r>
          </a:p>
        </p:txBody>
      </p:sp>
      <p:sp>
        <p:nvSpPr>
          <p:cNvPr id="19" name="Shape 379"/>
          <p:cNvSpPr txBox="1"/>
          <p:nvPr/>
        </p:nvSpPr>
        <p:spPr>
          <a:xfrm>
            <a:off x="926301" y="534638"/>
            <a:ext cx="8002171" cy="394504"/>
          </a:xfrm>
          <a:prstGeom prst="rect">
            <a:avLst/>
          </a:prstGeom>
          <a:noFill/>
          <a:ln>
            <a:noFill/>
          </a:ln>
        </p:spPr>
        <p:txBody>
          <a:bodyPr lIns="45713" tIns="22850" rIns="45713" bIns="22850" anchor="t" anchorCtr="0">
            <a:noAutofit/>
          </a:bodyPr>
          <a:lstStyle/>
          <a:p>
            <a:pPr lvl="0">
              <a:buSzPct val="25000"/>
            </a:pPr>
            <a:r>
              <a:rPr lang="en-US" sz="2000" dirty="0" smtClean="0">
                <a:latin typeface="Montserrat" charset="0"/>
                <a:ea typeface="Montserrat" charset="0"/>
                <a:cs typeface="Montserrat" charset="0"/>
              </a:rPr>
              <a:t>Economic Output and Jobs</a:t>
            </a:r>
            <a:endParaRPr lang="en-US" sz="2000" dirty="0">
              <a:solidFill>
                <a:schemeClr val="dk2"/>
              </a:solidFill>
              <a:latin typeface="Montserrat" charset="0"/>
              <a:ea typeface="Montserrat" charset="0"/>
              <a:cs typeface="Montserrat" charset="0"/>
              <a:sym typeface="Montserrat"/>
            </a:endParaRPr>
          </a:p>
        </p:txBody>
      </p:sp>
      <p:sp>
        <p:nvSpPr>
          <p:cNvPr id="57" name="Shape 238"/>
          <p:cNvSpPr/>
          <p:nvPr/>
        </p:nvSpPr>
        <p:spPr>
          <a:xfrm>
            <a:off x="1588" y="4511330"/>
            <a:ext cx="6044057" cy="1520501"/>
          </a:xfrm>
          <a:prstGeom prst="rect">
            <a:avLst/>
          </a:prstGeom>
          <a:solidFill>
            <a:srgbClr val="F14F47"/>
          </a:solidFill>
          <a:ln>
            <a:noFill/>
          </a:ln>
        </p:spPr>
        <p:txBody>
          <a:bodyPr lIns="45713" tIns="22850" rIns="45713" bIns="22850" anchor="ctr" anchorCtr="0">
            <a:noAutofit/>
          </a:bodyPr>
          <a:lstStyle/>
          <a:p>
            <a:pPr algn="ctr"/>
            <a:endParaRPr>
              <a:solidFill>
                <a:srgbClr val="E2625C"/>
              </a:solidFill>
              <a:latin typeface="Lato"/>
              <a:ea typeface="Lato"/>
              <a:cs typeface="Lato"/>
              <a:sym typeface="Lato"/>
            </a:endParaRPr>
          </a:p>
        </p:txBody>
      </p:sp>
      <p:sp>
        <p:nvSpPr>
          <p:cNvPr id="58" name="Shape 446"/>
          <p:cNvSpPr txBox="1"/>
          <p:nvPr/>
        </p:nvSpPr>
        <p:spPr>
          <a:xfrm>
            <a:off x="517326" y="4690070"/>
            <a:ext cx="5421982" cy="924667"/>
          </a:xfrm>
          <a:prstGeom prst="rect">
            <a:avLst/>
          </a:prstGeom>
          <a:noFill/>
          <a:ln>
            <a:noFill/>
          </a:ln>
        </p:spPr>
        <p:txBody>
          <a:bodyPr lIns="45713" tIns="22850" rIns="45713" bIns="22850" anchor="t" anchorCtr="0">
            <a:noAutofit/>
          </a:bodyPr>
          <a:lstStyle/>
          <a:p>
            <a:r>
              <a:rPr lang="en-US" sz="2400" dirty="0" smtClean="0">
                <a:solidFill>
                  <a:schemeClr val="bg1"/>
                </a:solidFill>
                <a:latin typeface="Lora" charset="0"/>
                <a:ea typeface="Lora" charset="0"/>
                <a:cs typeface="Lora" charset="0"/>
              </a:rPr>
              <a:t>$</a:t>
            </a:r>
            <a:r>
              <a:rPr lang="en-US" sz="2400" dirty="0">
                <a:solidFill>
                  <a:schemeClr val="bg1"/>
                </a:solidFill>
                <a:latin typeface="Lora" charset="0"/>
                <a:ea typeface="Lora" charset="0"/>
                <a:cs typeface="Lora" charset="0"/>
              </a:rPr>
              <a:t>8</a:t>
            </a:r>
            <a:r>
              <a:rPr lang="en-US" sz="2400" dirty="0" smtClean="0">
                <a:solidFill>
                  <a:schemeClr val="bg1"/>
                </a:solidFill>
                <a:latin typeface="Lora" charset="0"/>
                <a:ea typeface="Lora" charset="0"/>
                <a:cs typeface="Lora" charset="0"/>
              </a:rPr>
              <a:t>M </a:t>
            </a:r>
            <a:r>
              <a:rPr lang="en-US" sz="2400" dirty="0">
                <a:solidFill>
                  <a:schemeClr val="bg1"/>
                </a:solidFill>
                <a:latin typeface="Lora" charset="0"/>
                <a:ea typeface="Lora" charset="0"/>
                <a:cs typeface="Lora" charset="0"/>
              </a:rPr>
              <a:t>loss of economic output </a:t>
            </a:r>
            <a:r>
              <a:rPr lang="en-US" sz="2400" dirty="0" smtClean="0">
                <a:solidFill>
                  <a:schemeClr val="bg1"/>
                </a:solidFill>
                <a:latin typeface="Lora" charset="0"/>
                <a:ea typeface="Lora" charset="0"/>
                <a:cs typeface="Lora" charset="0"/>
              </a:rPr>
              <a:t>+ 50 jobs per year towards the end of the century.</a:t>
            </a:r>
            <a:endParaRPr lang="en-US" sz="2400" dirty="0">
              <a:solidFill>
                <a:schemeClr val="bg1"/>
              </a:solidFill>
              <a:latin typeface="Lora" charset="0"/>
              <a:ea typeface="Lora" charset="0"/>
              <a:cs typeface="Lora"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5046" y="3192378"/>
            <a:ext cx="5398058" cy="3262562"/>
          </a:xfrm>
          <a:prstGeom prst="rect">
            <a:avLst/>
          </a:prstGeom>
        </p:spPr>
      </p:pic>
    </p:spTree>
    <p:extLst>
      <p:ext uri="{BB962C8B-B14F-4D97-AF65-F5344CB8AC3E}">
        <p14:creationId xmlns:p14="http://schemas.microsoft.com/office/powerpoint/2010/main" val="1217390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Image result for NOAH climate care"/>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499" y="1021093"/>
            <a:ext cx="12176878" cy="5907908"/>
          </a:xfrm>
          <a:prstGeom prst="rect">
            <a:avLst/>
          </a:prstGeom>
          <a:noFill/>
          <a:extLst>
            <a:ext uri="{909E8E84-426E-40DD-AFC4-6F175D3DCCD1}">
              <a14:hiddenFill xmlns:a14="http://schemas.microsoft.com/office/drawing/2010/main">
                <a:solidFill>
                  <a:srgbClr val="FFFFFF"/>
                </a:solidFill>
              </a14:hiddenFill>
            </a:ext>
          </a:extLst>
        </p:spPr>
      </p:pic>
      <p:sp>
        <p:nvSpPr>
          <p:cNvPr id="8" name="Shape 235"/>
          <p:cNvSpPr/>
          <p:nvPr/>
        </p:nvSpPr>
        <p:spPr>
          <a:xfrm>
            <a:off x="3176" y="894"/>
            <a:ext cx="12185651" cy="1044057"/>
          </a:xfrm>
          <a:prstGeom prst="rect">
            <a:avLst/>
          </a:prstGeom>
          <a:solidFill>
            <a:schemeClr val="lt1">
              <a:alpha val="66000"/>
            </a:schemeClr>
          </a:solidFill>
          <a:ln>
            <a:noFill/>
          </a:ln>
        </p:spPr>
        <p:txBody>
          <a:bodyPr lIns="45701" tIns="22844" rIns="45701" bIns="22844" anchor="ctr" anchorCtr="0">
            <a:noAutofit/>
          </a:bodyPr>
          <a:lstStyle/>
          <a:p>
            <a:pPr algn="ctr"/>
            <a:endParaRPr sz="1400">
              <a:solidFill>
                <a:schemeClr val="lt1"/>
              </a:solidFill>
              <a:latin typeface="Montserrat"/>
              <a:ea typeface="Montserrat"/>
              <a:cs typeface="Montserrat"/>
              <a:sym typeface="Montserrat"/>
            </a:endParaRPr>
          </a:p>
        </p:txBody>
      </p:sp>
      <p:sp>
        <p:nvSpPr>
          <p:cNvPr id="4" name="Shape 238"/>
          <p:cNvSpPr/>
          <p:nvPr/>
        </p:nvSpPr>
        <p:spPr>
          <a:xfrm>
            <a:off x="3481" y="894"/>
            <a:ext cx="407448" cy="1044057"/>
          </a:xfrm>
          <a:prstGeom prst="rect">
            <a:avLst/>
          </a:prstGeom>
          <a:solidFill>
            <a:srgbClr val="F14F47"/>
          </a:solidFill>
          <a:ln>
            <a:noFill/>
          </a:ln>
        </p:spPr>
        <p:txBody>
          <a:bodyPr lIns="45701" tIns="22844" rIns="45701" bIns="22844" anchor="ctr" anchorCtr="0">
            <a:noAutofit/>
          </a:bodyPr>
          <a:lstStyle/>
          <a:p>
            <a:pPr algn="ctr"/>
            <a:endParaRPr sz="1400">
              <a:solidFill>
                <a:srgbClr val="E2625C"/>
              </a:solidFill>
              <a:latin typeface="Lato"/>
              <a:ea typeface="Lato"/>
              <a:cs typeface="Lato"/>
              <a:sym typeface="Lato"/>
            </a:endParaRPr>
          </a:p>
        </p:txBody>
      </p:sp>
      <p:sp>
        <p:nvSpPr>
          <p:cNvPr id="20" name="Shape 238"/>
          <p:cNvSpPr/>
          <p:nvPr/>
        </p:nvSpPr>
        <p:spPr>
          <a:xfrm>
            <a:off x="3176" y="4511049"/>
            <a:ext cx="6042483" cy="1790333"/>
          </a:xfrm>
          <a:prstGeom prst="rect">
            <a:avLst/>
          </a:prstGeom>
          <a:solidFill>
            <a:srgbClr val="F14F47"/>
          </a:solidFill>
          <a:ln>
            <a:noFill/>
          </a:ln>
        </p:spPr>
        <p:txBody>
          <a:bodyPr lIns="45701" tIns="22844" rIns="45701" bIns="22844" anchor="ctr" anchorCtr="0">
            <a:noAutofit/>
          </a:bodyPr>
          <a:lstStyle/>
          <a:p>
            <a:pPr algn="ctr"/>
            <a:endParaRPr sz="1400">
              <a:solidFill>
                <a:srgbClr val="E2625C"/>
              </a:solidFill>
              <a:latin typeface="Lato"/>
              <a:ea typeface="Lato"/>
              <a:cs typeface="Lato"/>
              <a:sym typeface="Lato"/>
            </a:endParaRPr>
          </a:p>
        </p:txBody>
      </p:sp>
      <p:pic>
        <p:nvPicPr>
          <p:cNvPr id="13" name="Shape 26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505560" y="307374"/>
            <a:ext cx="1365382" cy="178983"/>
          </a:xfrm>
          <a:prstGeom prst="rect">
            <a:avLst/>
          </a:prstGeom>
          <a:noFill/>
          <a:ln>
            <a:noFill/>
          </a:ln>
        </p:spPr>
      </p:pic>
      <p:sp>
        <p:nvSpPr>
          <p:cNvPr id="12" name="Shape 317"/>
          <p:cNvSpPr txBox="1"/>
          <p:nvPr/>
        </p:nvSpPr>
        <p:spPr>
          <a:xfrm>
            <a:off x="927648" y="179206"/>
            <a:ext cx="6546100" cy="634606"/>
          </a:xfrm>
          <a:prstGeom prst="rect">
            <a:avLst/>
          </a:prstGeom>
          <a:noFill/>
          <a:ln>
            <a:noFill/>
          </a:ln>
        </p:spPr>
        <p:txBody>
          <a:bodyPr lIns="45701" tIns="22844" rIns="45701" bIns="22844" anchor="t" anchorCtr="0">
            <a:noAutofit/>
          </a:bodyPr>
          <a:lstStyle/>
          <a:p>
            <a:pPr>
              <a:buSzPct val="25000"/>
            </a:pPr>
            <a:r>
              <a:rPr lang="en-US" sz="2700" b="1" dirty="0">
                <a:latin typeface="Montserrat"/>
                <a:ea typeface="Montserrat"/>
                <a:cs typeface="Montserrat"/>
                <a:sym typeface="Montserrat"/>
              </a:rPr>
              <a:t>EAST BOSTON IN ACTION</a:t>
            </a:r>
          </a:p>
        </p:txBody>
      </p:sp>
      <p:sp>
        <p:nvSpPr>
          <p:cNvPr id="14" name="Shape 379"/>
          <p:cNvSpPr txBox="1"/>
          <p:nvPr/>
        </p:nvSpPr>
        <p:spPr>
          <a:xfrm>
            <a:off x="927648" y="535392"/>
            <a:ext cx="8000087" cy="394402"/>
          </a:xfrm>
          <a:prstGeom prst="rect">
            <a:avLst/>
          </a:prstGeom>
          <a:noFill/>
          <a:ln>
            <a:noFill/>
          </a:ln>
        </p:spPr>
        <p:txBody>
          <a:bodyPr lIns="45701" tIns="22844" rIns="45701" bIns="22844" anchor="t" anchorCtr="0">
            <a:noAutofit/>
          </a:bodyPr>
          <a:lstStyle/>
          <a:p>
            <a:pPr>
              <a:buSzPct val="25000"/>
            </a:pPr>
            <a:r>
              <a:rPr lang="en-US" sz="2000" dirty="0">
                <a:latin typeface="Montserrat" charset="0"/>
                <a:ea typeface="Montserrat" charset="0"/>
                <a:cs typeface="Montserrat" charset="0"/>
              </a:rPr>
              <a:t>Prepared and Connected Communities</a:t>
            </a:r>
            <a:endParaRPr lang="en-US" sz="2000" dirty="0">
              <a:solidFill>
                <a:schemeClr val="dk2"/>
              </a:solidFill>
              <a:latin typeface="Montserrat" charset="0"/>
              <a:ea typeface="Montserrat" charset="0"/>
              <a:cs typeface="Montserrat" charset="0"/>
              <a:sym typeface="Montserrat"/>
            </a:endParaRPr>
          </a:p>
          <a:p>
            <a:pPr lvl="0">
              <a:buSzPct val="25000"/>
            </a:pPr>
            <a:endParaRPr lang="en-US" sz="2000" dirty="0">
              <a:solidFill>
                <a:schemeClr val="dk2"/>
              </a:solidFill>
              <a:latin typeface="Montserrat" charset="0"/>
              <a:ea typeface="Montserrat" charset="0"/>
              <a:cs typeface="Montserrat" charset="0"/>
              <a:sym typeface="Montserrat"/>
            </a:endParaRPr>
          </a:p>
        </p:txBody>
      </p:sp>
      <p:sp>
        <p:nvSpPr>
          <p:cNvPr id="18" name="Shape 446"/>
          <p:cNvSpPr txBox="1"/>
          <p:nvPr/>
        </p:nvSpPr>
        <p:spPr>
          <a:xfrm>
            <a:off x="518779" y="4689742"/>
            <a:ext cx="5420570" cy="3020033"/>
          </a:xfrm>
          <a:prstGeom prst="rect">
            <a:avLst/>
          </a:prstGeom>
          <a:noFill/>
          <a:ln>
            <a:noFill/>
          </a:ln>
        </p:spPr>
        <p:txBody>
          <a:bodyPr lIns="45701" tIns="22844" rIns="45701" bIns="22844" anchor="t" anchorCtr="0">
            <a:noAutofit/>
          </a:bodyPr>
          <a:lstStyle/>
          <a:p>
            <a:pPr>
              <a:buSzPct val="25000"/>
            </a:pPr>
            <a:r>
              <a:rPr lang="en-US" sz="2400" b="1" dirty="0">
                <a:solidFill>
                  <a:schemeClr val="bg1"/>
                </a:solidFill>
                <a:latin typeface="Montserrat"/>
                <a:ea typeface="Montserrat"/>
                <a:cs typeface="Montserrat"/>
                <a:sym typeface="Montserrat"/>
              </a:rPr>
              <a:t>PROPOSED STRATEGIES: </a:t>
            </a:r>
          </a:p>
          <a:p>
            <a:pPr marL="285679" indent="-285679">
              <a:buClr>
                <a:schemeClr val="bg1"/>
              </a:buClr>
              <a:buSzPct val="100000"/>
              <a:buFont typeface="Arial" charset="0"/>
              <a:buChar char="•"/>
            </a:pPr>
            <a:endParaRPr lang="en-US" sz="1600" dirty="0">
              <a:solidFill>
                <a:schemeClr val="bg1"/>
              </a:solidFill>
              <a:latin typeface="Lora"/>
              <a:ea typeface="Lora"/>
              <a:cs typeface="Lora"/>
              <a:sym typeface="Lora"/>
            </a:endParaRPr>
          </a:p>
          <a:p>
            <a:pPr marL="285679" indent="-285679">
              <a:buClr>
                <a:schemeClr val="bg1"/>
              </a:buClr>
              <a:buSzPct val="100000"/>
              <a:buFont typeface="Arial" charset="0"/>
              <a:buChar char="•"/>
            </a:pPr>
            <a:r>
              <a:rPr lang="en-US" sz="1600" dirty="0">
                <a:solidFill>
                  <a:schemeClr val="bg1"/>
                </a:solidFill>
                <a:latin typeface="Lora"/>
                <a:ea typeface="Lora"/>
                <a:cs typeface="Lora"/>
                <a:sym typeface="Lora"/>
              </a:rPr>
              <a:t>Engage Bostonians as partners</a:t>
            </a:r>
          </a:p>
          <a:p>
            <a:pPr marL="285679" indent="-285679">
              <a:buClr>
                <a:schemeClr val="bg1"/>
              </a:buClr>
              <a:buSzPct val="100000"/>
              <a:buFont typeface="Arial" charset="0"/>
              <a:buChar char="•"/>
            </a:pPr>
            <a:r>
              <a:rPr lang="en-US" sz="1600" dirty="0">
                <a:solidFill>
                  <a:schemeClr val="bg1"/>
                </a:solidFill>
                <a:latin typeface="Lora"/>
                <a:ea typeface="Lora"/>
                <a:cs typeface="Lora"/>
                <a:sym typeface="Lora"/>
              </a:rPr>
              <a:t>Co-create neighborhood plans</a:t>
            </a:r>
          </a:p>
          <a:p>
            <a:pPr marL="285679" indent="-285679">
              <a:buClr>
                <a:schemeClr val="bg1"/>
              </a:buClr>
              <a:buSzPct val="100000"/>
              <a:buFont typeface="Arial" charset="0"/>
              <a:buChar char="•"/>
            </a:pPr>
            <a:r>
              <a:rPr lang="en-US" sz="1600" dirty="0">
                <a:solidFill>
                  <a:schemeClr val="bg1"/>
                </a:solidFill>
                <a:latin typeface="Lora"/>
                <a:ea typeface="Lora"/>
                <a:cs typeface="Lora"/>
                <a:sym typeface="Lora"/>
              </a:rPr>
              <a:t>Provide training for jobs in resilience</a:t>
            </a:r>
          </a:p>
        </p:txBody>
      </p:sp>
      <p:pic>
        <p:nvPicPr>
          <p:cNvPr id="19" name="Shape 43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148693" y="13590"/>
            <a:ext cx="970812" cy="992784"/>
          </a:xfrm>
          <a:prstGeom prst="rect">
            <a:avLst/>
          </a:prstGeom>
          <a:noFill/>
          <a:ln>
            <a:noFill/>
          </a:ln>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0573" y="97121"/>
            <a:ext cx="1131511" cy="812918"/>
          </a:xfrm>
          <a:prstGeom prst="rect">
            <a:avLst/>
          </a:prstGeom>
        </p:spPr>
      </p:pic>
    </p:spTree>
    <p:extLst>
      <p:ext uri="{BB962C8B-B14F-4D97-AF65-F5344CB8AC3E}">
        <p14:creationId xmlns:p14="http://schemas.microsoft.com/office/powerpoint/2010/main" val="14325051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5865</TotalTime>
  <Words>850</Words>
  <Application>Microsoft Macintosh PowerPoint</Application>
  <PresentationFormat>Widescreen</PresentationFormat>
  <Paragraphs>108</Paragraphs>
  <Slides>12</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Calibri</vt:lpstr>
      <vt:lpstr>Calibri Light</vt:lpstr>
      <vt:lpstr>Lato</vt:lpstr>
      <vt:lpstr>Lora</vt:lpstr>
      <vt:lpstr>Mangal</vt:lpstr>
      <vt:lpstr>Montserrat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Zachary Eaves</dc:creator>
  <cp:lastModifiedBy>Zachary Eaves</cp:lastModifiedBy>
  <cp:revision>14</cp:revision>
  <dcterms:created xsi:type="dcterms:W3CDTF">2017-02-09T21:08:46Z</dcterms:created>
  <dcterms:modified xsi:type="dcterms:W3CDTF">2017-03-23T18:40:11Z</dcterms:modified>
</cp:coreProperties>
</file>