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6"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7765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280"/>
    <a:srgbClr val="1A1A1A"/>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914216" marR="0" lvl="1" indent="-1251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2pPr>
            <a:lvl3pPr marL="1828433" marR="0" lvl="2" indent="-12332"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2742651" marR="0" lvl="3" indent="-12151"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4pPr>
            <a:lvl5pPr marL="3656867" marR="0" lvl="4" indent="-1196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5pPr>
            <a:lvl6pPr marL="4571086" marR="0" lvl="5" indent="-1178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6pPr>
            <a:lvl7pPr marL="5485303" marR="0" lvl="6" indent="-11603"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7pPr>
            <a:lvl8pPr marL="6399520" marR="0" lvl="7" indent="-11419"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8pPr>
            <a:lvl9pPr marL="7313737" marR="0" lvl="8" indent="-1123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Thanks! Great working with the City &amp; GRC.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Thanks to those who attended the first design workshop but also who took the time to speak with me/send ideas post design workshop</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*Some partners already giving climate talks &amp; looking for the latest data/best way to present it. For others, presenting CRB findings not enough. Ready to engage with the city re: sector or neighborhood specific challenges and approaches.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Today – share  basic climate leaders peer based outreach presentation &amp; approach in am. In pm – enter a dialogue with the City re: ways to collaborate with CBOs re: resilience initiatives. Presentation &amp; materials STILL IN DRAFT FORM – will be finalized post workshop.</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This am – City re: update on CRB, how input from design session is being used, plans for Climate Leaders program moving forward.</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Walk through materials</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Hands on – time to adapt/revise</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LUNCH</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PM – Here from City re: efforts underway in E Boston. Walk through E Boston supplemental materials. Discuss collaboration opportunities. End at 3.</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DIALOGUE DOC – presentation points, detailed messaging + tips – things you don’t need to lead with but may want in your back pocket.  </a:t>
            </a: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Providing comparisons that people can relate to – as high as the average city sidewalk/ 20% more than what we are used to. </a:t>
            </a: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Don’t worry about explaining all the scenarios, possible flooding ranges &amp; potential timelines. Easy to get lost in it and again, most don’t need to know.</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Do need to know – SLR happening already + will make flooding worse as time goes on which means preparing now.</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CRB uses inches of SLR in maps – important for technical but showing where flooding would come on your body provides an easy to understand reference. i.e. I’m only 5’3” so 3ft of flooding would be higher than my waist.</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ALREADY AN ISSUE.</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Increase prec + SLR make worse</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Like heat, impacts are city wide as all parts of the city have some locations at risk from increased exposure</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Terminology for flooding events is confusing. Don’t worry about it.  All you need to know is:</a:t>
            </a:r>
          </a:p>
          <a:p>
            <a:pPr marL="457200" marR="0" lvl="0" indent="-457200" algn="l" rtl="0">
              <a:spcBef>
                <a:spcPts val="0"/>
              </a:spcBef>
              <a:spcAft>
                <a:spcPts val="0"/>
              </a:spcAft>
              <a:buClr>
                <a:schemeClr val="dk1"/>
              </a:buClr>
              <a:buSzPct val="100000"/>
              <a:buFont typeface="Calibri"/>
              <a:buAutoNum type="alphaLcParenR"/>
            </a:pPr>
            <a:r>
              <a:rPr lang="en-US" sz="2400" b="0" i="0" u="none" strike="noStrike" cap="none">
                <a:solidFill>
                  <a:schemeClr val="dk1"/>
                </a:solidFill>
                <a:latin typeface="Calibri"/>
                <a:ea typeface="Calibri"/>
                <a:cs typeface="Calibri"/>
                <a:sym typeface="Calibri"/>
              </a:rPr>
              <a:t>High probability flooding events (10% annual chance)</a:t>
            </a:r>
          </a:p>
          <a:p>
            <a:pPr marL="457200" marR="0" lvl="0" indent="-457200" algn="l" rtl="0">
              <a:spcBef>
                <a:spcPts val="0"/>
              </a:spcBef>
              <a:spcAft>
                <a:spcPts val="0"/>
              </a:spcAft>
              <a:buClr>
                <a:schemeClr val="dk1"/>
              </a:buClr>
              <a:buSzPct val="100000"/>
              <a:buFont typeface="Calibri"/>
              <a:buAutoNum type="alphaLcParenR"/>
            </a:pPr>
            <a:r>
              <a:rPr lang="en-US" sz="2400" b="0" i="0" u="none" strike="noStrike" cap="none">
                <a:solidFill>
                  <a:schemeClr val="dk1"/>
                </a:solidFill>
                <a:latin typeface="Calibri"/>
                <a:ea typeface="Calibri"/>
                <a:cs typeface="Calibri"/>
                <a:sym typeface="Calibri"/>
              </a:rPr>
              <a:t>Low probability (1%)</a:t>
            </a:r>
          </a:p>
          <a:p>
            <a:pPr marL="457200" marR="0" lvl="0" indent="-457200" algn="l" rtl="0">
              <a:spcBef>
                <a:spcPts val="0"/>
              </a:spcBef>
              <a:buClr>
                <a:schemeClr val="dk1"/>
              </a:buClr>
              <a:buSzPct val="100000"/>
              <a:buFont typeface="Calibri"/>
              <a:buAutoNum type="alphaLcParenR"/>
            </a:pPr>
            <a:r>
              <a:rPr lang="en-US" sz="2400" b="0" i="0" u="none" strike="noStrike" cap="none">
                <a:solidFill>
                  <a:schemeClr val="dk1"/>
                </a:solidFill>
                <a:latin typeface="Calibri"/>
                <a:ea typeface="Calibri"/>
                <a:cs typeface="Calibri"/>
                <a:sym typeface="Calibri"/>
              </a:rPr>
              <a:t>Rare but major (0.1%)</a:t>
            </a: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SLR – Don’t get bogged down by inches or years. NEAR TERM – MID Term (or mid-century) – later in the century.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Near term – South Boston, East Boston, Charlestown and Downtown</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Mid Century – most waterfront neighborhoods + into Dorchester</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Late Century – vast parts of the city + South End &amp; along Charles River</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Points to need to act now because range not locked in – dependent on carbon reductions. Act now while there is more flexibility and costs can be managed.</a:t>
            </a: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Lead with this but customize per who you are engaging with  - i.e. pull out social vulnerabilities &amp; economics.</a:t>
            </a: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Lead with this but customize per who you are engaging with  - i.e. pull out social vulnerabilities &amp; economics.</a:t>
            </a: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Lots of details re: impacts to people,  building and value, and economy.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Can’t cover it all therefore 1% storms chosen as they are the mid scenario</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Lead with this but customize per who you are engaging with  - i.e. pull out social vulnerabilities &amp; economics.</a:t>
            </a: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Important to call out that social vulnerabilities and inequity affect how people will be impacted by climate disruptions. Quite a lot in the CRB report on this you can pull from.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Topline – age, health, physical disabilities, income, race play a role and must be recognized as a foundational factor in how Boston responds.</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Depending on who you are engaging, it may make sense to focus more on this information. More in the neighborhood slides but important to note the extent to which this was a leading part of CRB.</a:t>
            </a: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Starting to shift to what’s possible. Point out that CRB takes risks and potential responses down to the neighborhood level. Part of what makes the effort unique as most communities have not brought climate impacts projections down to this level of detail.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Have neighborhood slides in development. Could choose to start with this presentation or lead right into neighborhood specifics depending on audience. Even within the neighborhoods slides, call outs to how impacts care in one area versus another. </a:t>
            </a:r>
          </a:p>
        </p:txBody>
      </p:sp>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GOAL – increase awareness &amp; understanding. Involve community members, business etc. in developing response strategies. INPUT critical re: detailed understanding of how climate risks are playing out/impacting people’s lives + develop sensitive solutions.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Overall approach:</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a:solidFill>
                  <a:schemeClr val="dk1"/>
                </a:solidFill>
                <a:latin typeface="Calibri"/>
                <a:ea typeface="Calibri"/>
                <a:cs typeface="Calibri"/>
                <a:sym typeface="Calibri"/>
              </a:rPr>
              <a:t>Concise &amp; accessible</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a:solidFill>
                  <a:schemeClr val="dk1"/>
                </a:solidFill>
                <a:latin typeface="Calibri"/>
                <a:ea typeface="Calibri"/>
                <a:cs typeface="Calibri"/>
                <a:sym typeface="Calibri"/>
              </a:rPr>
              <a:t>relevance of data versus science lesson</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a:solidFill>
                  <a:schemeClr val="dk1"/>
                </a:solidFill>
                <a:latin typeface="Calibri"/>
                <a:ea typeface="Calibri"/>
                <a:cs typeface="Calibri"/>
                <a:sym typeface="Calibri"/>
              </a:rPr>
              <a:t>Position issue in the near term re: impacts people noticed &amp; solutions underway to build on</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a:solidFill>
                  <a:schemeClr val="dk1"/>
                </a:solidFill>
                <a:latin typeface="Calibri"/>
                <a:ea typeface="Calibri"/>
                <a:cs typeface="Calibri"/>
                <a:sym typeface="Calibri"/>
              </a:rPr>
              <a:t>Balance seriousness of what the data says with a can do attitude</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a:solidFill>
                  <a:schemeClr val="dk1"/>
                </a:solidFill>
                <a:latin typeface="Calibri"/>
                <a:ea typeface="Calibri"/>
                <a:cs typeface="Calibri"/>
                <a:sym typeface="Calibri"/>
              </a:rPr>
              <a:t>People and equity – this is about Boston </a:t>
            </a:r>
          </a:p>
          <a:p>
            <a:pPr marL="457200" marR="0" lvl="0" indent="-45720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START: Quick mention that in the last three years, worst heat wave/snow storms – places it in the present </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Shift to purpose for the dialogue – understanding risks, relevance, solutions and how to help forward.</a:t>
            </a: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Don’t need to detail out there are 11 resilience strategies as they fall into 5 key action areas which is easier to wrap your head around.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Climate Projection – for all Boston versus other solutions get specific in the focus areas. </a:t>
            </a:r>
          </a:p>
        </p:txBody>
      </p:sp>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2" name="Shape 5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Data evolving rapidly. Need to continue to build on the scientific consensus by updating projections every 5 years.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Best available data to support smart decision making. </a:t>
            </a:r>
          </a:p>
        </p:txBody>
      </p:sp>
      <p:sp>
        <p:nvSpPr>
          <p:cNvPr id="583" name="Shape 5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*People need to understand risks to respond</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*Impacts are better understood with local knowledge</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*Community sensitive solutions </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*co-creating plans for the focus areas </a:t>
            </a:r>
          </a:p>
        </p:txBody>
      </p:sp>
      <p:sp>
        <p:nvSpPr>
          <p:cNvPr id="594" name="Shape 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Developing neighborhood plans</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District level flood protections i.e. shoring up New Charles Dam.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Zoning/building requirements that promote development adding to current and not limiting future flood responses</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606" name="Shape 6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Coordinating plans across infrastructure providers including CRB strategies</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Decentralize energy supply per micro grids </a:t>
            </a: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Spaulding Medical Clinic already provides living example of what’s possible.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In addition to CRB friendly zoning and building codes.....</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Retrofitting critical given most of Boston’s buildings exist already</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Shift to dialogue/input mode</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What existing efforts can be leveraged? Collaborations needed.</a:t>
            </a:r>
          </a:p>
        </p:txBody>
      </p:sp>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0" name="Shape 6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Resilience strategies are part of Imagine 2030 Boston still accepting public comment.</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*Greenovate following up re: neighborhood resilience strategies.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 GET MORE SPECIFIC re: issues relevant per sector/issue i.e. Renew Boston</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Refer to process doc re: dialogue steps</a:t>
            </a:r>
          </a:p>
        </p:txBody>
      </p:sp>
      <p:sp>
        <p:nvSpPr>
          <p:cNvPr id="651" name="Shape 6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Outline plan for the dialogue. </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Sequence – lead with the vision of what a CRB would be like</a:t>
            </a: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Then impacts re: the imperative followed by resilience strategies. Putting impacts into the middle of the vision and specific action steps makes climate impacts less overwhelming/fatalistic.</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Some stakeholders you engage with might be interested in the detailed data however most want to know what does this mean for me and what can I do. Therefore, your job is not to perfectly convey all the details of the science, economics etc. but create a sense of relevance and possibility. </a:t>
            </a: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Details on what the CRB project is all about. The people you are engaging may not need much detail however others might need the context, information on the partners &amp; how the report was done. MAIN POINT – City’s leadership critical however many players coming together to ready Boston. </a:t>
            </a:r>
          </a:p>
        </p:txBody>
      </p:sp>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https://media.defense.gov/2015/Dec/23/2001328586/-1/-1/0/151223-A-KF207-002.JPG</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The VISION:</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Giving a sense of the benefits/what’s possible with a CRB. Orienting to local examples (i.e. Muddy Flats) which is about quality of life (improved access to open space, beauty and flood protection at the same time). </a:t>
            </a: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 REPLACE WITH A NEIGHBORHOOD OR SECTOR SPECIFIC EXAMPLE.</a:t>
            </a: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Improving areas of the city is a core benefit (avoid “co-benefits) and addressing equity.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E Boston example re: Condor Urban Wild restoration (cleaning up toxic, unused area + access to shore + flood protection/protected shoreline)</a:t>
            </a: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Quality of life &amp; equity key benefits but CRB also means – strong, reliable infrastructure + buildings. </a:t>
            </a: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Once you have painted a vision of a desirable CRB future, shift to the imperative – not just good to do but must do given what is being faced.</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Good to emphasize “SCIENTISTS AGREE” as we know this can be a point where we lose people.</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Notes include re: reduction of cold days but a bit harder to get across why fewer cold days are a bad thing to most people.</a:t>
            </a: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Heat – looking again for the relevant examples I.e. talking about how many days above 90 now versus what’s in store for the future. Personalize it. </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CAN ALWAYS SWAP OUT PHOTOS – BUT MAKE SURE YOU HAVE PEOPLE IN THEM – AVOID scary images. </a:t>
            </a:r>
          </a:p>
          <a:p>
            <a:pPr marL="0" marR="0" lvl="0" indent="0" algn="l" rtl="0">
              <a:spcBef>
                <a:spcPts val="0"/>
              </a:spcBef>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p:txBody>
      </p:sp>
      <p:sp>
        <p:nvSpPr>
          <p:cNvPr id="336" name="Shape 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laceholder-Imag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5_Placeholder-Image">
    <p:spTree>
      <p:nvGrpSpPr>
        <p:cNvPr id="1" name="Shape 38"/>
        <p:cNvGrpSpPr/>
        <p:nvPr/>
      </p:nvGrpSpPr>
      <p:grpSpPr>
        <a:xfrm>
          <a:off x="0" y="0"/>
          <a:ext cx="0" cy="0"/>
          <a:chOff x="0" y="0"/>
          <a:chExt cx="0" cy="0"/>
        </a:xfrm>
      </p:grpSpPr>
      <p:sp>
        <p:nvSpPr>
          <p:cNvPr id="39" name="Shape 39"/>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0" name="Shape 40"/>
          <p:cNvSpPr>
            <a:spLocks noGrp="1"/>
          </p:cNvSpPr>
          <p:nvPr>
            <p:ph type="pic" idx="3"/>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6_Placeholder-Image">
    <p:spTree>
      <p:nvGrpSpPr>
        <p:cNvPr id="1" name="Shape 41"/>
        <p:cNvGrpSpPr/>
        <p:nvPr/>
      </p:nvGrpSpPr>
      <p:grpSpPr>
        <a:xfrm>
          <a:off x="0" y="0"/>
          <a:ext cx="0" cy="0"/>
          <a:chOff x="0" y="0"/>
          <a:chExt cx="0" cy="0"/>
        </a:xfrm>
      </p:grpSpPr>
      <p:sp>
        <p:nvSpPr>
          <p:cNvPr id="42" name="Shape 42"/>
          <p:cNvSpPr>
            <a:spLocks noGrp="1"/>
          </p:cNvSpPr>
          <p:nvPr>
            <p:ph type="pic" idx="2"/>
          </p:nvPr>
        </p:nvSpPr>
        <p:spPr>
          <a:xfrm>
            <a:off x="0" y="0"/>
            <a:ext cx="8940801"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7_Placeholder-Image">
    <p:spTree>
      <p:nvGrpSpPr>
        <p:cNvPr id="1" name="Shape 43"/>
        <p:cNvGrpSpPr/>
        <p:nvPr/>
      </p:nvGrpSpPr>
      <p:grpSpPr>
        <a:xfrm>
          <a:off x="0" y="0"/>
          <a:ext cx="0" cy="0"/>
          <a:chOff x="0" y="0"/>
          <a:chExt cx="0" cy="0"/>
        </a:xfrm>
      </p:grpSpPr>
      <p:sp>
        <p:nvSpPr>
          <p:cNvPr id="44" name="Shape 44"/>
          <p:cNvSpPr>
            <a:spLocks noGrp="1"/>
          </p:cNvSpPr>
          <p:nvPr>
            <p:ph type="pic" idx="2"/>
          </p:nvPr>
        </p:nvSpPr>
        <p:spPr>
          <a:xfrm>
            <a:off x="6115989" y="0"/>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5" name="Shape 45"/>
          <p:cNvSpPr>
            <a:spLocks noGrp="1"/>
          </p:cNvSpPr>
          <p:nvPr>
            <p:ph type="pic" idx="3"/>
          </p:nvPr>
        </p:nvSpPr>
        <p:spPr>
          <a:xfrm>
            <a:off x="0" y="4281976"/>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6" name="Shape 46"/>
          <p:cNvSpPr>
            <a:spLocks noGrp="1"/>
          </p:cNvSpPr>
          <p:nvPr>
            <p:ph type="pic" idx="4"/>
          </p:nvPr>
        </p:nvSpPr>
        <p:spPr>
          <a:xfrm>
            <a:off x="18352601" y="0"/>
            <a:ext cx="6025048"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7" name="Shape 47"/>
          <p:cNvSpPr>
            <a:spLocks noGrp="1"/>
          </p:cNvSpPr>
          <p:nvPr>
            <p:ph type="pic" idx="5"/>
          </p:nvPr>
        </p:nvSpPr>
        <p:spPr>
          <a:xfrm>
            <a:off x="12231978" y="4318160"/>
            <a:ext cx="6020411" cy="41400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8_Placeholder-Image">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0"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0" name="Shape 50"/>
          <p:cNvSpPr>
            <a:spLocks noGrp="1"/>
          </p:cNvSpPr>
          <p:nvPr>
            <p:ph type="pic" idx="3"/>
          </p:nvPr>
        </p:nvSpPr>
        <p:spPr>
          <a:xfrm>
            <a:off x="60920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1" name="Shape 51"/>
          <p:cNvSpPr>
            <a:spLocks noGrp="1"/>
          </p:cNvSpPr>
          <p:nvPr>
            <p:ph type="pic" idx="4"/>
          </p:nvPr>
        </p:nvSpPr>
        <p:spPr>
          <a:xfrm>
            <a:off x="121837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2" name="Shape 52"/>
          <p:cNvSpPr>
            <a:spLocks noGrp="1"/>
          </p:cNvSpPr>
          <p:nvPr>
            <p:ph type="pic" idx="5"/>
          </p:nvPr>
        </p:nvSpPr>
        <p:spPr>
          <a:xfrm>
            <a:off x="18275764" y="0"/>
            <a:ext cx="610188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3" name="Shape 53"/>
          <p:cNvSpPr>
            <a:spLocks noGrp="1"/>
          </p:cNvSpPr>
          <p:nvPr>
            <p:ph type="pic" idx="6"/>
          </p:nvPr>
        </p:nvSpPr>
        <p:spPr>
          <a:xfrm>
            <a:off x="0" y="9138964"/>
            <a:ext cx="6101554"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4" name="Shape 54"/>
          <p:cNvSpPr>
            <a:spLocks noGrp="1"/>
          </p:cNvSpPr>
          <p:nvPr>
            <p:ph type="pic" idx="7"/>
          </p:nvPr>
        </p:nvSpPr>
        <p:spPr>
          <a:xfrm>
            <a:off x="6101719"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5" name="Shape 55"/>
          <p:cNvSpPr>
            <a:spLocks noGrp="1"/>
          </p:cNvSpPr>
          <p:nvPr>
            <p:ph type="pic" idx="8"/>
          </p:nvPr>
        </p:nvSpPr>
        <p:spPr>
          <a:xfrm>
            <a:off x="12193420"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6" name="Shape 56"/>
          <p:cNvSpPr>
            <a:spLocks noGrp="1"/>
          </p:cNvSpPr>
          <p:nvPr>
            <p:ph type="pic" idx="9"/>
          </p:nvPr>
        </p:nvSpPr>
        <p:spPr>
          <a:xfrm>
            <a:off x="18285451"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9_Placeholder-Image">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Placeholder-Image">
    <p:spTree>
      <p:nvGrpSpPr>
        <p:cNvPr id="1" name="Shape 59"/>
        <p:cNvGrpSpPr/>
        <p:nvPr/>
      </p:nvGrpSpPr>
      <p:grpSpPr>
        <a:xfrm>
          <a:off x="0" y="0"/>
          <a:ext cx="0" cy="0"/>
          <a:chOff x="0" y="0"/>
          <a:chExt cx="0" cy="0"/>
        </a:xfrm>
      </p:grpSpPr>
      <p:sp>
        <p:nvSpPr>
          <p:cNvPr id="60" name="Shape 60"/>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1" name="Shape 61"/>
          <p:cNvSpPr>
            <a:spLocks noGrp="1"/>
          </p:cNvSpPr>
          <p:nvPr>
            <p:ph type="pic" idx="3"/>
          </p:nvPr>
        </p:nvSpPr>
        <p:spPr>
          <a:xfrm>
            <a:off x="8125882" y="685800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2" name="Shape 62"/>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0_Placeholder-Image">
    <p:spTree>
      <p:nvGrpSpPr>
        <p:cNvPr id="1" name="Shape 63"/>
        <p:cNvGrpSpPr/>
        <p:nvPr/>
      </p:nvGrpSpPr>
      <p:grpSpPr>
        <a:xfrm>
          <a:off x="0" y="0"/>
          <a:ext cx="0" cy="0"/>
          <a:chOff x="0" y="0"/>
          <a:chExt cx="0" cy="0"/>
        </a:xfrm>
      </p:grpSpPr>
      <p:sp>
        <p:nvSpPr>
          <p:cNvPr id="64" name="Shape 64"/>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5" name="Shape 65"/>
          <p:cNvSpPr>
            <a:spLocks noGrp="1"/>
          </p:cNvSpPr>
          <p:nvPr>
            <p:ph type="pic" idx="3"/>
          </p:nvPr>
        </p:nvSpPr>
        <p:spPr>
          <a:xfrm>
            <a:off x="8125882"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6" name="Shape 66"/>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1_Placeholder-Image">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2525425" y="4090496"/>
            <a:ext cx="607049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9" name="Shape 69"/>
          <p:cNvSpPr>
            <a:spLocks noGrp="1"/>
          </p:cNvSpPr>
          <p:nvPr>
            <p:ph type="pic" idx="3"/>
          </p:nvPr>
        </p:nvSpPr>
        <p:spPr>
          <a:xfrm>
            <a:off x="9290371" y="4090496"/>
            <a:ext cx="6070499"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0" name="Shape 70"/>
          <p:cNvSpPr>
            <a:spLocks noGrp="1"/>
          </p:cNvSpPr>
          <p:nvPr>
            <p:ph type="pic" idx="4"/>
          </p:nvPr>
        </p:nvSpPr>
        <p:spPr>
          <a:xfrm>
            <a:off x="16055323" y="4090496"/>
            <a:ext cx="6070497" cy="512298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2_Placeholder-Image">
    <p:spTree>
      <p:nvGrpSpPr>
        <p:cNvPr id="1" name="Shape 71"/>
        <p:cNvGrpSpPr/>
        <p:nvPr/>
      </p:nvGrpSpPr>
      <p:grpSpPr>
        <a:xfrm>
          <a:off x="0" y="0"/>
          <a:ext cx="0" cy="0"/>
          <a:chOff x="0" y="0"/>
          <a:chExt cx="0" cy="0"/>
        </a:xfrm>
      </p:grpSpPr>
      <p:sp>
        <p:nvSpPr>
          <p:cNvPr id="72" name="Shape 72"/>
          <p:cNvSpPr>
            <a:spLocks noGrp="1"/>
          </p:cNvSpPr>
          <p:nvPr>
            <p:ph type="pic" idx="2"/>
          </p:nvPr>
        </p:nvSpPr>
        <p:spPr>
          <a:xfrm>
            <a:off x="1703190"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3" name="Shape 73"/>
          <p:cNvSpPr>
            <a:spLocks noGrp="1"/>
          </p:cNvSpPr>
          <p:nvPr>
            <p:ph type="pic" idx="3"/>
          </p:nvPr>
        </p:nvSpPr>
        <p:spPr>
          <a:xfrm>
            <a:off x="8704378"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4" name="Shape 74"/>
          <p:cNvSpPr>
            <a:spLocks noGrp="1"/>
          </p:cNvSpPr>
          <p:nvPr>
            <p:ph type="pic" idx="4"/>
          </p:nvPr>
        </p:nvSpPr>
        <p:spPr>
          <a:xfrm>
            <a:off x="15705565"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0_Placeholder-Image">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0"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7" name="Shape 77"/>
          <p:cNvSpPr>
            <a:spLocks noGrp="1"/>
          </p:cNvSpPr>
          <p:nvPr>
            <p:ph type="pic" idx="3"/>
          </p:nvPr>
        </p:nvSpPr>
        <p:spPr>
          <a:xfrm>
            <a:off x="16251768"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6_Placeholder-Image">
    <p:spTree>
      <p:nvGrpSpPr>
        <p:cNvPr id="1" name="Shape 14"/>
        <p:cNvGrpSpPr/>
        <p:nvPr/>
      </p:nvGrpSpPr>
      <p:grpSpPr>
        <a:xfrm>
          <a:off x="0" y="0"/>
          <a:ext cx="0" cy="0"/>
          <a:chOff x="0" y="0"/>
          <a:chExt cx="0" cy="0"/>
        </a:xfrm>
      </p:grpSpPr>
      <p:sp>
        <p:nvSpPr>
          <p:cNvPr id="15" name="Shape 15"/>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 name="Shape 16"/>
          <p:cNvSpPr>
            <a:spLocks noGrp="1"/>
          </p:cNvSpPr>
          <p:nvPr>
            <p:ph type="pic" idx="3"/>
          </p:nvPr>
        </p:nvSpPr>
        <p:spPr>
          <a:xfrm>
            <a:off x="13677409"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 name="Shape 17"/>
          <p:cNvSpPr>
            <a:spLocks noGrp="1"/>
          </p:cNvSpPr>
          <p:nvPr>
            <p:ph type="pic" idx="4"/>
          </p:nvPr>
        </p:nvSpPr>
        <p:spPr>
          <a:xfrm>
            <a:off x="17243001"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 name="Shape 18"/>
          <p:cNvSpPr>
            <a:spLocks noGrp="1"/>
          </p:cNvSpPr>
          <p:nvPr>
            <p:ph type="pic" idx="5"/>
          </p:nvPr>
        </p:nvSpPr>
        <p:spPr>
          <a:xfrm>
            <a:off x="20805176"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 name="Shape 19"/>
          <p:cNvSpPr>
            <a:spLocks noGrp="1"/>
          </p:cNvSpPr>
          <p:nvPr>
            <p:ph type="pic" idx="6"/>
          </p:nvPr>
        </p:nvSpPr>
        <p:spPr>
          <a:xfrm>
            <a:off x="714441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Placeholder-Image">
    <p:spTree>
      <p:nvGrpSpPr>
        <p:cNvPr id="1" name="Shape 78"/>
        <p:cNvGrpSpPr/>
        <p:nvPr/>
      </p:nvGrpSpPr>
      <p:grpSpPr>
        <a:xfrm>
          <a:off x="0" y="0"/>
          <a:ext cx="0" cy="0"/>
          <a:chOff x="0" y="0"/>
          <a:chExt cx="0" cy="0"/>
        </a:xfrm>
      </p:grpSpPr>
      <p:sp>
        <p:nvSpPr>
          <p:cNvPr id="79" name="Shape 79"/>
          <p:cNvSpPr>
            <a:spLocks noGrp="1"/>
          </p:cNvSpPr>
          <p:nvPr>
            <p:ph type="pic" idx="2"/>
          </p:nvPr>
        </p:nvSpPr>
        <p:spPr>
          <a:xfrm>
            <a:off x="8125882" y="6858000"/>
            <a:ext cx="16251767"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0" name="Shape 80"/>
          <p:cNvSpPr>
            <a:spLocks noGrp="1"/>
          </p:cNvSpPr>
          <p:nvPr>
            <p:ph type="pic" idx="3"/>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7_Placeholder-Image">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3" name="Shape 83"/>
          <p:cNvSpPr>
            <a:spLocks noGrp="1"/>
          </p:cNvSpPr>
          <p:nvPr>
            <p:ph type="pic" idx="3"/>
          </p:nvPr>
        </p:nvSpPr>
        <p:spPr>
          <a:xfrm>
            <a:off x="3565592"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4" name="Shape 84"/>
          <p:cNvSpPr>
            <a:spLocks noGrp="1"/>
          </p:cNvSpPr>
          <p:nvPr>
            <p:ph type="pic" idx="4"/>
          </p:nvPr>
        </p:nvSpPr>
        <p:spPr>
          <a:xfrm>
            <a:off x="712776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5" name="Shape 85"/>
          <p:cNvSpPr>
            <a:spLocks noGrp="1"/>
          </p:cNvSpPr>
          <p:nvPr>
            <p:ph type="pic" idx="5"/>
          </p:nvPr>
        </p:nvSpPr>
        <p:spPr>
          <a:xfrm>
            <a:off x="2081698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6" name="Shape 86"/>
          <p:cNvSpPr>
            <a:spLocks noGrp="1"/>
          </p:cNvSpPr>
          <p:nvPr>
            <p:ph type="pic" idx="6"/>
          </p:nvPr>
        </p:nvSpPr>
        <p:spPr>
          <a:xfrm>
            <a:off x="1422777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_Placeholder-Image">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2933065" y="423541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9" name="Shape 89"/>
          <p:cNvSpPr>
            <a:spLocks noGrp="1"/>
          </p:cNvSpPr>
          <p:nvPr>
            <p:ph type="pic" idx="3"/>
          </p:nvPr>
        </p:nvSpPr>
        <p:spPr>
          <a:xfrm>
            <a:off x="2933065"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0" name="Shape 90"/>
          <p:cNvSpPr>
            <a:spLocks noGrp="1"/>
          </p:cNvSpPr>
          <p:nvPr>
            <p:ph type="pic" idx="4"/>
          </p:nvPr>
        </p:nvSpPr>
        <p:spPr>
          <a:xfrm>
            <a:off x="13441420" y="4235407"/>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1" name="Shape 91"/>
          <p:cNvSpPr>
            <a:spLocks noGrp="1"/>
          </p:cNvSpPr>
          <p:nvPr>
            <p:ph type="pic" idx="5"/>
          </p:nvPr>
        </p:nvSpPr>
        <p:spPr>
          <a:xfrm>
            <a:off x="13441420"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9_Placeholder-Image">
    <p:spTree>
      <p:nvGrpSpPr>
        <p:cNvPr id="1" name="Shape 92"/>
        <p:cNvGrpSpPr/>
        <p:nvPr/>
      </p:nvGrpSpPr>
      <p:grpSpPr>
        <a:xfrm>
          <a:off x="0" y="0"/>
          <a:ext cx="0" cy="0"/>
          <a:chOff x="0" y="0"/>
          <a:chExt cx="0" cy="0"/>
        </a:xfrm>
      </p:grpSpPr>
      <p:sp>
        <p:nvSpPr>
          <p:cNvPr id="93" name="Shape 93"/>
          <p:cNvSpPr>
            <a:spLocks noGrp="1"/>
          </p:cNvSpPr>
          <p:nvPr>
            <p:ph type="pic" idx="2"/>
          </p:nvPr>
        </p:nvSpPr>
        <p:spPr>
          <a:xfrm>
            <a:off x="4126444"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4" name="Shape 94"/>
          <p:cNvSpPr>
            <a:spLocks noGrp="1"/>
          </p:cNvSpPr>
          <p:nvPr>
            <p:ph type="pic" idx="3"/>
          </p:nvPr>
        </p:nvSpPr>
        <p:spPr>
          <a:xfrm>
            <a:off x="9027878"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5" name="Shape 95"/>
          <p:cNvSpPr>
            <a:spLocks noGrp="1"/>
          </p:cNvSpPr>
          <p:nvPr>
            <p:ph type="pic" idx="4"/>
          </p:nvPr>
        </p:nvSpPr>
        <p:spPr>
          <a:xfrm>
            <a:off x="13929312"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6" name="Shape 96"/>
          <p:cNvSpPr>
            <a:spLocks noGrp="1"/>
          </p:cNvSpPr>
          <p:nvPr>
            <p:ph type="pic" idx="5"/>
          </p:nvPr>
        </p:nvSpPr>
        <p:spPr>
          <a:xfrm>
            <a:off x="18260331"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7" name="Shape 97"/>
          <p:cNvSpPr>
            <a:spLocks noGrp="1"/>
          </p:cNvSpPr>
          <p:nvPr>
            <p:ph type="pic" idx="6"/>
          </p:nvPr>
        </p:nvSpPr>
        <p:spPr>
          <a:xfrm>
            <a:off x="4126444"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8" name="Shape 98"/>
          <p:cNvSpPr>
            <a:spLocks noGrp="1"/>
          </p:cNvSpPr>
          <p:nvPr>
            <p:ph type="pic" idx="7"/>
          </p:nvPr>
        </p:nvSpPr>
        <p:spPr>
          <a:xfrm>
            <a:off x="9027878"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9" name="Shape 99"/>
          <p:cNvSpPr>
            <a:spLocks noGrp="1"/>
          </p:cNvSpPr>
          <p:nvPr>
            <p:ph type="pic" idx="8"/>
          </p:nvPr>
        </p:nvSpPr>
        <p:spPr>
          <a:xfrm>
            <a:off x="13929312"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0" name="Shape 100"/>
          <p:cNvSpPr>
            <a:spLocks noGrp="1"/>
          </p:cNvSpPr>
          <p:nvPr>
            <p:ph type="pic" idx="9"/>
          </p:nvPr>
        </p:nvSpPr>
        <p:spPr>
          <a:xfrm>
            <a:off x="18260331"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Placeholder-Image">
    <p:spTree>
      <p:nvGrpSpPr>
        <p:cNvPr id="1" name="Shape 101"/>
        <p:cNvGrpSpPr/>
        <p:nvPr/>
      </p:nvGrpSpPr>
      <p:grpSpPr>
        <a:xfrm>
          <a:off x="0" y="0"/>
          <a:ext cx="0" cy="0"/>
          <a:chOff x="0" y="0"/>
          <a:chExt cx="0" cy="0"/>
        </a:xfrm>
      </p:grpSpPr>
      <p:sp>
        <p:nvSpPr>
          <p:cNvPr id="102" name="Shape 102"/>
          <p:cNvSpPr>
            <a:spLocks noGrp="1"/>
          </p:cNvSpPr>
          <p:nvPr>
            <p:ph type="pic" idx="2"/>
          </p:nvPr>
        </p:nvSpPr>
        <p:spPr>
          <a:xfrm>
            <a:off x="0" y="4466492"/>
            <a:ext cx="11007968" cy="924950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Placeholder-Image">
    <p:spTree>
      <p:nvGrpSpPr>
        <p:cNvPr id="1" name="Shape 103"/>
        <p:cNvGrpSpPr/>
        <p:nvPr/>
      </p:nvGrpSpPr>
      <p:grpSpPr>
        <a:xfrm>
          <a:off x="0" y="0"/>
          <a:ext cx="0" cy="0"/>
          <a:chOff x="0" y="0"/>
          <a:chExt cx="0" cy="0"/>
        </a:xfrm>
      </p:grpSpPr>
      <p:sp>
        <p:nvSpPr>
          <p:cNvPr id="104" name="Shape 104"/>
          <p:cNvSpPr>
            <a:spLocks noGrp="1"/>
          </p:cNvSpPr>
          <p:nvPr>
            <p:ph type="pic" idx="2"/>
          </p:nvPr>
        </p:nvSpPr>
        <p:spPr>
          <a:xfrm>
            <a:off x="224975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5" name="Shape 105"/>
          <p:cNvSpPr>
            <a:spLocks noGrp="1"/>
          </p:cNvSpPr>
          <p:nvPr>
            <p:ph type="pic" idx="3"/>
          </p:nvPr>
        </p:nvSpPr>
        <p:spPr>
          <a:xfrm>
            <a:off x="224975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6" name="Shape 106"/>
          <p:cNvSpPr>
            <a:spLocks noGrp="1"/>
          </p:cNvSpPr>
          <p:nvPr>
            <p:ph type="pic" idx="4"/>
          </p:nvPr>
        </p:nvSpPr>
        <p:spPr>
          <a:xfrm>
            <a:off x="224975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7" name="Shape 107"/>
          <p:cNvSpPr>
            <a:spLocks noGrp="1"/>
          </p:cNvSpPr>
          <p:nvPr>
            <p:ph type="pic" idx="5"/>
          </p:nvPr>
        </p:nvSpPr>
        <p:spPr>
          <a:xfrm>
            <a:off x="9509635"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8" name="Shape 108"/>
          <p:cNvSpPr>
            <a:spLocks noGrp="1"/>
          </p:cNvSpPr>
          <p:nvPr>
            <p:ph type="pic" idx="6"/>
          </p:nvPr>
        </p:nvSpPr>
        <p:spPr>
          <a:xfrm>
            <a:off x="9509635"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9" name="Shape 109"/>
          <p:cNvSpPr>
            <a:spLocks noGrp="1"/>
          </p:cNvSpPr>
          <p:nvPr>
            <p:ph type="pic" idx="7"/>
          </p:nvPr>
        </p:nvSpPr>
        <p:spPr>
          <a:xfrm>
            <a:off x="9509635"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0" name="Shape 110"/>
          <p:cNvSpPr>
            <a:spLocks noGrp="1"/>
          </p:cNvSpPr>
          <p:nvPr>
            <p:ph type="pic" idx="8"/>
          </p:nvPr>
        </p:nvSpPr>
        <p:spPr>
          <a:xfrm>
            <a:off x="1676952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1" name="Shape 111"/>
          <p:cNvSpPr>
            <a:spLocks noGrp="1"/>
          </p:cNvSpPr>
          <p:nvPr>
            <p:ph type="pic" idx="9"/>
          </p:nvPr>
        </p:nvSpPr>
        <p:spPr>
          <a:xfrm>
            <a:off x="1676952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2" name="Shape 112"/>
          <p:cNvSpPr>
            <a:spLocks noGrp="1"/>
          </p:cNvSpPr>
          <p:nvPr>
            <p:ph type="pic" idx="13"/>
          </p:nvPr>
        </p:nvSpPr>
        <p:spPr>
          <a:xfrm>
            <a:off x="1676952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1_Placeholder-Image">
    <p:spTree>
      <p:nvGrpSpPr>
        <p:cNvPr id="1" name="Shape 113"/>
        <p:cNvGrpSpPr/>
        <p:nvPr/>
      </p:nvGrpSpPr>
      <p:grpSpPr>
        <a:xfrm>
          <a:off x="0" y="0"/>
          <a:ext cx="0" cy="0"/>
          <a:chOff x="0" y="0"/>
          <a:chExt cx="0" cy="0"/>
        </a:xfrm>
      </p:grpSpPr>
      <p:sp>
        <p:nvSpPr>
          <p:cNvPr id="114" name="Shape 114"/>
          <p:cNvSpPr>
            <a:spLocks noGrp="1"/>
          </p:cNvSpPr>
          <p:nvPr>
            <p:ph type="pic" idx="2"/>
          </p:nvPr>
        </p:nvSpPr>
        <p:spPr>
          <a:xfrm>
            <a:off x="0" y="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5" name="Shape 115"/>
          <p:cNvSpPr>
            <a:spLocks noGrp="1"/>
          </p:cNvSpPr>
          <p:nvPr>
            <p:ph type="pic" idx="3"/>
          </p:nvPr>
        </p:nvSpPr>
        <p:spPr>
          <a:xfrm>
            <a:off x="0"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6" name="Shape 116"/>
          <p:cNvSpPr>
            <a:spLocks noGrp="1"/>
          </p:cNvSpPr>
          <p:nvPr>
            <p:ph type="pic" idx="4"/>
          </p:nvPr>
        </p:nvSpPr>
        <p:spPr>
          <a:xfrm>
            <a:off x="12188824"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4_Placeholder-Image">
    <p:spTree>
      <p:nvGrpSpPr>
        <p:cNvPr id="1" name="Shape 117"/>
        <p:cNvGrpSpPr/>
        <p:nvPr/>
      </p:nvGrpSpPr>
      <p:grpSpPr>
        <a:xfrm>
          <a:off x="0" y="0"/>
          <a:ext cx="0" cy="0"/>
          <a:chOff x="0" y="0"/>
          <a:chExt cx="0" cy="0"/>
        </a:xfrm>
      </p:grpSpPr>
      <p:sp>
        <p:nvSpPr>
          <p:cNvPr id="118" name="Shape 118"/>
          <p:cNvSpPr>
            <a:spLocks noGrp="1"/>
          </p:cNvSpPr>
          <p:nvPr>
            <p:ph type="pic" idx="2"/>
          </p:nvPr>
        </p:nvSpPr>
        <p:spPr>
          <a:xfrm>
            <a:off x="518285" y="518285"/>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9" name="Shape 119"/>
          <p:cNvSpPr>
            <a:spLocks noGrp="1"/>
          </p:cNvSpPr>
          <p:nvPr>
            <p:ph type="pic" idx="3"/>
          </p:nvPr>
        </p:nvSpPr>
        <p:spPr>
          <a:xfrm>
            <a:off x="518285" y="7015339"/>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0" name="Shape 120"/>
          <p:cNvSpPr>
            <a:spLocks noGrp="1"/>
          </p:cNvSpPr>
          <p:nvPr>
            <p:ph type="pic" idx="4"/>
          </p:nvPr>
        </p:nvSpPr>
        <p:spPr>
          <a:xfrm>
            <a:off x="6452630" y="2498000"/>
            <a:ext cx="8707157"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5_Placeholder-Image">
    <p:spTree>
      <p:nvGrpSpPr>
        <p:cNvPr id="1" name="Shape 121"/>
        <p:cNvGrpSpPr/>
        <p:nvPr/>
      </p:nvGrpSpPr>
      <p:grpSpPr>
        <a:xfrm>
          <a:off x="0" y="0"/>
          <a:ext cx="0" cy="0"/>
          <a:chOff x="0" y="0"/>
          <a:chExt cx="0" cy="0"/>
        </a:xfrm>
      </p:grpSpPr>
      <p:sp>
        <p:nvSpPr>
          <p:cNvPr id="122" name="Shape 122"/>
          <p:cNvSpPr>
            <a:spLocks noGrp="1"/>
          </p:cNvSpPr>
          <p:nvPr>
            <p:ph type="pic" idx="2"/>
          </p:nvPr>
        </p:nvSpPr>
        <p:spPr>
          <a:xfrm>
            <a:off x="10963546"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6_Placeholder-Image">
    <p:spTree>
      <p:nvGrpSpPr>
        <p:cNvPr id="1" name="Shape 123"/>
        <p:cNvGrpSpPr/>
        <p:nvPr/>
      </p:nvGrpSpPr>
      <p:grpSpPr>
        <a:xfrm>
          <a:off x="0" y="0"/>
          <a:ext cx="0" cy="0"/>
          <a:chOff x="0" y="0"/>
          <a:chExt cx="0" cy="0"/>
        </a:xfrm>
      </p:grpSpPr>
      <p:sp>
        <p:nvSpPr>
          <p:cNvPr id="124" name="Shape 124"/>
          <p:cNvSpPr>
            <a:spLocks noGrp="1"/>
          </p:cNvSpPr>
          <p:nvPr>
            <p:ph type="pic" idx="2"/>
          </p:nvPr>
        </p:nvSpPr>
        <p:spPr>
          <a:xfrm>
            <a:off x="0"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3_Placeholder-Image">
    <p:spTree>
      <p:nvGrpSpPr>
        <p:cNvPr id="1" name="Shape 20"/>
        <p:cNvGrpSpPr/>
        <p:nvPr/>
      </p:nvGrpSpPr>
      <p:grpSpPr>
        <a:xfrm>
          <a:off x="0" y="0"/>
          <a:ext cx="0" cy="0"/>
          <a:chOff x="0" y="0"/>
          <a:chExt cx="0" cy="0"/>
        </a:xfrm>
      </p:grpSpPr>
      <p:sp>
        <p:nvSpPr>
          <p:cNvPr id="21" name="Shape 21"/>
          <p:cNvSpPr>
            <a:spLocks noGrp="1"/>
          </p:cNvSpPr>
          <p:nvPr>
            <p:ph type="pic" idx="2"/>
          </p:nvPr>
        </p:nvSpPr>
        <p:spPr>
          <a:xfrm>
            <a:off x="0" y="0"/>
            <a:ext cx="24377652"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 name="Shape 22"/>
          <p:cNvSpPr>
            <a:spLocks noGrp="1"/>
          </p:cNvSpPr>
          <p:nvPr>
            <p:ph type="pic" idx="3"/>
          </p:nvPr>
        </p:nvSpPr>
        <p:spPr>
          <a:xfrm>
            <a:off x="10767064" y="3452062"/>
            <a:ext cx="3008376" cy="3008376"/>
          </a:xfrm>
          <a:prstGeom prst="ellipse">
            <a:avLst/>
          </a:prstGeom>
          <a:solidFill>
            <a:srgbClr val="BFBFBF"/>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7_Placeholder-Image">
    <p:spTree>
      <p:nvGrpSpPr>
        <p:cNvPr id="1" name="Shape 125"/>
        <p:cNvGrpSpPr/>
        <p:nvPr/>
      </p:nvGrpSpPr>
      <p:grpSpPr>
        <a:xfrm>
          <a:off x="0" y="0"/>
          <a:ext cx="0" cy="0"/>
          <a:chOff x="0" y="0"/>
          <a:chExt cx="0" cy="0"/>
        </a:xfrm>
      </p:grpSpPr>
      <p:sp>
        <p:nvSpPr>
          <p:cNvPr id="126" name="Shape 126"/>
          <p:cNvSpPr>
            <a:spLocks noGrp="1"/>
          </p:cNvSpPr>
          <p:nvPr>
            <p:ph type="pic" idx="2"/>
          </p:nvPr>
        </p:nvSpPr>
        <p:spPr>
          <a:xfrm>
            <a:off x="0"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7" name="Shape 127"/>
          <p:cNvSpPr>
            <a:spLocks noGrp="1"/>
          </p:cNvSpPr>
          <p:nvPr>
            <p:ph type="pic" idx="3"/>
          </p:nvPr>
        </p:nvSpPr>
        <p:spPr>
          <a:xfrm>
            <a:off x="6100619"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8" name="Shape 128"/>
          <p:cNvSpPr>
            <a:spLocks noGrp="1"/>
          </p:cNvSpPr>
          <p:nvPr>
            <p:ph type="pic" idx="4"/>
          </p:nvPr>
        </p:nvSpPr>
        <p:spPr>
          <a:xfrm>
            <a:off x="1218137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9" name="Shape 129"/>
          <p:cNvSpPr>
            <a:spLocks noGrp="1"/>
          </p:cNvSpPr>
          <p:nvPr>
            <p:ph type="pic" idx="5"/>
          </p:nvPr>
        </p:nvSpPr>
        <p:spPr>
          <a:xfrm>
            <a:off x="1828199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8_Placeholder-Image">
    <p:spTree>
      <p:nvGrpSpPr>
        <p:cNvPr id="1" name="Shape 130"/>
        <p:cNvGrpSpPr/>
        <p:nvPr/>
      </p:nvGrpSpPr>
      <p:grpSpPr>
        <a:xfrm>
          <a:off x="0" y="0"/>
          <a:ext cx="0" cy="0"/>
          <a:chOff x="0" y="0"/>
          <a:chExt cx="0" cy="0"/>
        </a:xfrm>
      </p:grpSpPr>
      <p:sp>
        <p:nvSpPr>
          <p:cNvPr id="131" name="Shape 131"/>
          <p:cNvSpPr>
            <a:spLocks noGrp="1"/>
          </p:cNvSpPr>
          <p:nvPr>
            <p:ph type="pic" idx="2"/>
          </p:nvPr>
        </p:nvSpPr>
        <p:spPr>
          <a:xfrm>
            <a:off x="1128473" y="1688124"/>
            <a:ext cx="6093169" cy="1033975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2" name="Shape 132"/>
          <p:cNvSpPr>
            <a:spLocks noGrp="1"/>
          </p:cNvSpPr>
          <p:nvPr>
            <p:ph type="pic" idx="3"/>
          </p:nvPr>
        </p:nvSpPr>
        <p:spPr>
          <a:xfrm>
            <a:off x="7564442" y="1688122"/>
            <a:ext cx="6093169" cy="502036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3" name="Shape 133"/>
          <p:cNvSpPr>
            <a:spLocks noGrp="1"/>
          </p:cNvSpPr>
          <p:nvPr>
            <p:ph type="pic" idx="4"/>
          </p:nvPr>
        </p:nvSpPr>
        <p:spPr>
          <a:xfrm>
            <a:off x="7564442" y="7029400"/>
            <a:ext cx="6088205" cy="500941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9_Placeholder-Image">
    <p:spTree>
      <p:nvGrpSpPr>
        <p:cNvPr id="1" name="Shape 134"/>
        <p:cNvGrpSpPr/>
        <p:nvPr/>
      </p:nvGrpSpPr>
      <p:grpSpPr>
        <a:xfrm>
          <a:off x="0" y="0"/>
          <a:ext cx="0" cy="0"/>
          <a:chOff x="0" y="0"/>
          <a:chExt cx="0" cy="0"/>
        </a:xfrm>
      </p:grpSpPr>
      <p:sp>
        <p:nvSpPr>
          <p:cNvPr id="135" name="Shape 135"/>
          <p:cNvSpPr>
            <a:spLocks noGrp="1"/>
          </p:cNvSpPr>
          <p:nvPr>
            <p:ph type="pic" idx="2"/>
          </p:nvPr>
        </p:nvSpPr>
        <p:spPr>
          <a:xfrm>
            <a:off x="3260034"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0_Placeholder-Image">
    <p:spTree>
      <p:nvGrpSpPr>
        <p:cNvPr id="1" name="Shape 136"/>
        <p:cNvGrpSpPr/>
        <p:nvPr/>
      </p:nvGrpSpPr>
      <p:grpSpPr>
        <a:xfrm>
          <a:off x="0" y="0"/>
          <a:ext cx="0" cy="0"/>
          <a:chOff x="0" y="0"/>
          <a:chExt cx="0" cy="0"/>
        </a:xfrm>
      </p:grpSpPr>
      <p:sp>
        <p:nvSpPr>
          <p:cNvPr id="137" name="Shape 137"/>
          <p:cNvSpPr>
            <a:spLocks noGrp="1"/>
          </p:cNvSpPr>
          <p:nvPr>
            <p:ph type="pic" idx="2"/>
          </p:nvPr>
        </p:nvSpPr>
        <p:spPr>
          <a:xfrm>
            <a:off x="11057421"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1_Placeholder-Image">
    <p:spTree>
      <p:nvGrpSpPr>
        <p:cNvPr id="1" name="Shape 138"/>
        <p:cNvGrpSpPr/>
        <p:nvPr/>
      </p:nvGrpSpPr>
      <p:grpSpPr>
        <a:xfrm>
          <a:off x="0" y="0"/>
          <a:ext cx="0" cy="0"/>
          <a:chOff x="0" y="0"/>
          <a:chExt cx="0" cy="0"/>
        </a:xfrm>
      </p:grpSpPr>
      <p:sp>
        <p:nvSpPr>
          <p:cNvPr id="139" name="Shape 139"/>
          <p:cNvSpPr>
            <a:spLocks noGrp="1"/>
          </p:cNvSpPr>
          <p:nvPr>
            <p:ph type="pic" idx="2"/>
          </p:nvPr>
        </p:nvSpPr>
        <p:spPr>
          <a:xfrm>
            <a:off x="11057421"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2_Placeholder-Image">
    <p:spTree>
      <p:nvGrpSpPr>
        <p:cNvPr id="1" name="Shape 140"/>
        <p:cNvGrpSpPr/>
        <p:nvPr/>
      </p:nvGrpSpPr>
      <p:grpSpPr>
        <a:xfrm>
          <a:off x="0" y="0"/>
          <a:ext cx="0" cy="0"/>
          <a:chOff x="0" y="0"/>
          <a:chExt cx="0" cy="0"/>
        </a:xfrm>
      </p:grpSpPr>
      <p:sp>
        <p:nvSpPr>
          <p:cNvPr id="141" name="Shape 141"/>
          <p:cNvSpPr>
            <a:spLocks noGrp="1"/>
          </p:cNvSpPr>
          <p:nvPr>
            <p:ph type="pic" idx="2"/>
          </p:nvPr>
        </p:nvSpPr>
        <p:spPr>
          <a:xfrm>
            <a:off x="0"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3_Placeholder-Image">
    <p:spTree>
      <p:nvGrpSpPr>
        <p:cNvPr id="1" name="Shape 142"/>
        <p:cNvGrpSpPr/>
        <p:nvPr/>
      </p:nvGrpSpPr>
      <p:grpSpPr>
        <a:xfrm>
          <a:off x="0" y="0"/>
          <a:ext cx="0" cy="0"/>
          <a:chOff x="0" y="0"/>
          <a:chExt cx="0" cy="0"/>
        </a:xfrm>
      </p:grpSpPr>
      <p:sp>
        <p:nvSpPr>
          <p:cNvPr id="143" name="Shape 143"/>
          <p:cNvSpPr>
            <a:spLocks noGrp="1"/>
          </p:cNvSpPr>
          <p:nvPr>
            <p:ph type="pic" idx="2"/>
          </p:nvPr>
        </p:nvSpPr>
        <p:spPr>
          <a:xfrm>
            <a:off x="0"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4" name="Shape 144"/>
          <p:cNvSpPr>
            <a:spLocks noGrp="1"/>
          </p:cNvSpPr>
          <p:nvPr>
            <p:ph type="pic" idx="3"/>
          </p:nvPr>
        </p:nvSpPr>
        <p:spPr>
          <a:xfrm>
            <a:off x="607735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5" name="Shape 145"/>
          <p:cNvSpPr>
            <a:spLocks noGrp="1"/>
          </p:cNvSpPr>
          <p:nvPr>
            <p:ph type="pic" idx="4"/>
          </p:nvPr>
        </p:nvSpPr>
        <p:spPr>
          <a:xfrm>
            <a:off x="12189864"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6" name="Shape 146"/>
          <p:cNvSpPr>
            <a:spLocks noGrp="1"/>
          </p:cNvSpPr>
          <p:nvPr>
            <p:ph type="pic" idx="5"/>
          </p:nvPr>
        </p:nvSpPr>
        <p:spPr>
          <a:xfrm>
            <a:off x="1829579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4_Placeholder-Image">
    <p:spTree>
      <p:nvGrpSpPr>
        <p:cNvPr id="1" name="Shape 147"/>
        <p:cNvGrpSpPr/>
        <p:nvPr/>
      </p:nvGrpSpPr>
      <p:grpSpPr>
        <a:xfrm>
          <a:off x="0" y="0"/>
          <a:ext cx="0" cy="0"/>
          <a:chOff x="0" y="0"/>
          <a:chExt cx="0" cy="0"/>
        </a:xfrm>
      </p:grpSpPr>
      <p:sp>
        <p:nvSpPr>
          <p:cNvPr id="148" name="Shape 148"/>
          <p:cNvSpPr>
            <a:spLocks noGrp="1"/>
          </p:cNvSpPr>
          <p:nvPr>
            <p:ph type="pic" idx="2"/>
          </p:nvPr>
        </p:nvSpPr>
        <p:spPr>
          <a:xfrm>
            <a:off x="11795467" y="8428606"/>
            <a:ext cx="5408124"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9" name="Shape 149"/>
          <p:cNvSpPr>
            <a:spLocks noGrp="1"/>
          </p:cNvSpPr>
          <p:nvPr>
            <p:ph type="pic" idx="3"/>
          </p:nvPr>
        </p:nvSpPr>
        <p:spPr>
          <a:xfrm>
            <a:off x="2059021" y="4208012"/>
            <a:ext cx="9519561" cy="844118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50" name="Shape 150"/>
          <p:cNvSpPr>
            <a:spLocks noGrp="1"/>
          </p:cNvSpPr>
          <p:nvPr>
            <p:ph type="pic" idx="4"/>
          </p:nvPr>
        </p:nvSpPr>
        <p:spPr>
          <a:xfrm>
            <a:off x="17203589" y="4208012"/>
            <a:ext cx="5408125"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5_Placeholder-Image">
    <p:spTree>
      <p:nvGrpSpPr>
        <p:cNvPr id="1" name="Shape 151"/>
        <p:cNvGrpSpPr/>
        <p:nvPr/>
      </p:nvGrpSpPr>
      <p:grpSpPr>
        <a:xfrm>
          <a:off x="0" y="0"/>
          <a:ext cx="0" cy="0"/>
          <a:chOff x="0" y="0"/>
          <a:chExt cx="0" cy="0"/>
        </a:xfrm>
      </p:grpSpPr>
      <p:sp>
        <p:nvSpPr>
          <p:cNvPr id="152" name="Shape 152"/>
          <p:cNvSpPr>
            <a:spLocks noGrp="1"/>
          </p:cNvSpPr>
          <p:nvPr>
            <p:ph type="pic" idx="2"/>
          </p:nvPr>
        </p:nvSpPr>
        <p:spPr>
          <a:xfrm>
            <a:off x="1579416" y="4549005"/>
            <a:ext cx="9461663" cy="71719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6_Placeholder-Image">
    <p:spTree>
      <p:nvGrpSpPr>
        <p:cNvPr id="1" name="Shape 153"/>
        <p:cNvGrpSpPr/>
        <p:nvPr/>
      </p:nvGrpSpPr>
      <p:grpSpPr>
        <a:xfrm>
          <a:off x="0" y="0"/>
          <a:ext cx="0" cy="0"/>
          <a:chOff x="0" y="0"/>
          <a:chExt cx="0" cy="0"/>
        </a:xfrm>
      </p:grpSpPr>
      <p:sp>
        <p:nvSpPr>
          <p:cNvPr id="154" name="Shape 154"/>
          <p:cNvSpPr>
            <a:spLocks noGrp="1"/>
          </p:cNvSpPr>
          <p:nvPr>
            <p:ph type="pic" idx="2"/>
          </p:nvPr>
        </p:nvSpPr>
        <p:spPr>
          <a:xfrm>
            <a:off x="0" y="0"/>
            <a:ext cx="24377649" cy="96012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7_Placeholder-Image">
    <p:spTree>
      <p:nvGrpSpPr>
        <p:cNvPr id="1" name="Shape 155"/>
        <p:cNvGrpSpPr/>
        <p:nvPr/>
      </p:nvGrpSpPr>
      <p:grpSpPr>
        <a:xfrm>
          <a:off x="0" y="0"/>
          <a:ext cx="0" cy="0"/>
          <a:chOff x="0" y="0"/>
          <a:chExt cx="0" cy="0"/>
        </a:xfrm>
      </p:grpSpPr>
      <p:sp>
        <p:nvSpPr>
          <p:cNvPr id="156" name="Shape 156"/>
          <p:cNvSpPr>
            <a:spLocks noGrp="1"/>
          </p:cNvSpPr>
          <p:nvPr>
            <p:ph type="pic" idx="2"/>
          </p:nvPr>
        </p:nvSpPr>
        <p:spPr>
          <a:xfrm>
            <a:off x="0"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8_Placeholder-Image">
    <p:spTree>
      <p:nvGrpSpPr>
        <p:cNvPr id="1" name="Shape 157"/>
        <p:cNvGrpSpPr/>
        <p:nvPr/>
      </p:nvGrpSpPr>
      <p:grpSpPr>
        <a:xfrm>
          <a:off x="0" y="0"/>
          <a:ext cx="0" cy="0"/>
          <a:chOff x="0" y="0"/>
          <a:chExt cx="0" cy="0"/>
        </a:xfrm>
      </p:grpSpPr>
      <p:sp>
        <p:nvSpPr>
          <p:cNvPr id="158" name="Shape 158"/>
          <p:cNvSpPr>
            <a:spLocks noGrp="1"/>
          </p:cNvSpPr>
          <p:nvPr>
            <p:ph type="pic" idx="2"/>
          </p:nvPr>
        </p:nvSpPr>
        <p:spPr>
          <a:xfrm>
            <a:off x="14209184"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32_Placeholder">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6096001"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1" name="Shape 161"/>
          <p:cNvSpPr>
            <a:spLocks noGrp="1"/>
          </p:cNvSpPr>
          <p:nvPr>
            <p:ph type="pic" idx="3"/>
          </p:nvPr>
        </p:nvSpPr>
        <p:spPr>
          <a:xfrm>
            <a:off x="1911926"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2" name="Shape 162"/>
          <p:cNvSpPr>
            <a:spLocks noGrp="1"/>
          </p:cNvSpPr>
          <p:nvPr>
            <p:ph type="pic" idx="4"/>
          </p:nvPr>
        </p:nvSpPr>
        <p:spPr>
          <a:xfrm>
            <a:off x="10280074"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3" name="Shape 163"/>
          <p:cNvSpPr>
            <a:spLocks noGrp="1"/>
          </p:cNvSpPr>
          <p:nvPr>
            <p:ph type="pic" idx="5"/>
          </p:nvPr>
        </p:nvSpPr>
        <p:spPr>
          <a:xfrm>
            <a:off x="14464145"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4" name="Shape 164"/>
          <p:cNvSpPr>
            <a:spLocks noGrp="1"/>
          </p:cNvSpPr>
          <p:nvPr>
            <p:ph type="pic" idx="6"/>
          </p:nvPr>
        </p:nvSpPr>
        <p:spPr>
          <a:xfrm>
            <a:off x="18648220"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7_Portfolio Three">
    <p:spTree>
      <p:nvGrpSpPr>
        <p:cNvPr id="1" name="Shape 165"/>
        <p:cNvGrpSpPr/>
        <p:nvPr/>
      </p:nvGrpSpPr>
      <p:grpSpPr>
        <a:xfrm>
          <a:off x="0" y="0"/>
          <a:ext cx="0" cy="0"/>
          <a:chOff x="0" y="0"/>
          <a:chExt cx="0" cy="0"/>
        </a:xfrm>
      </p:grpSpPr>
      <p:sp>
        <p:nvSpPr>
          <p:cNvPr id="166" name="Shape 166"/>
          <p:cNvSpPr>
            <a:spLocks noGrp="1"/>
          </p:cNvSpPr>
          <p:nvPr>
            <p:ph type="pic" idx="2"/>
          </p:nvPr>
        </p:nvSpPr>
        <p:spPr>
          <a:xfrm>
            <a:off x="0" y="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7" name="Shape 167"/>
          <p:cNvSpPr>
            <a:spLocks noGrp="1"/>
          </p:cNvSpPr>
          <p:nvPr>
            <p:ph type="pic" idx="3"/>
          </p:nvPr>
        </p:nvSpPr>
        <p:spPr>
          <a:xfrm>
            <a:off x="4088889" y="0"/>
            <a:ext cx="408141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8" name="Shape 168"/>
          <p:cNvSpPr>
            <a:spLocks noGrp="1"/>
          </p:cNvSpPr>
          <p:nvPr>
            <p:ph type="pic" idx="4"/>
          </p:nvPr>
        </p:nvSpPr>
        <p:spPr>
          <a:xfrm>
            <a:off x="8170300" y="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9" name="Shape 169"/>
          <p:cNvSpPr>
            <a:spLocks noGrp="1"/>
          </p:cNvSpPr>
          <p:nvPr>
            <p:ph type="pic" idx="5"/>
          </p:nvPr>
        </p:nvSpPr>
        <p:spPr>
          <a:xfrm>
            <a:off x="0" y="685800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0" name="Shape 170"/>
          <p:cNvSpPr>
            <a:spLocks noGrp="1"/>
          </p:cNvSpPr>
          <p:nvPr>
            <p:ph type="pic" idx="6"/>
          </p:nvPr>
        </p:nvSpPr>
        <p:spPr>
          <a:xfrm>
            <a:off x="4071648" y="6858000"/>
            <a:ext cx="408785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1" name="Shape 171"/>
          <p:cNvSpPr>
            <a:spLocks noGrp="1"/>
          </p:cNvSpPr>
          <p:nvPr>
            <p:ph type="pic" idx="7"/>
          </p:nvPr>
        </p:nvSpPr>
        <p:spPr>
          <a:xfrm>
            <a:off x="8170300" y="685800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3_Placeholder">
    <p:spTree>
      <p:nvGrpSpPr>
        <p:cNvPr id="1" name="Shape 172"/>
        <p:cNvGrpSpPr/>
        <p:nvPr/>
      </p:nvGrpSpPr>
      <p:grpSpPr>
        <a:xfrm>
          <a:off x="0" y="0"/>
          <a:ext cx="0" cy="0"/>
          <a:chOff x="0" y="0"/>
          <a:chExt cx="0" cy="0"/>
        </a:xfrm>
      </p:grpSpPr>
      <p:sp>
        <p:nvSpPr>
          <p:cNvPr id="173" name="Shape 173"/>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4" name="Shape 17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Responsive Design">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8434174" y="5371869"/>
            <a:ext cx="6679465" cy="3785477"/>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21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7" name="Shape 177"/>
          <p:cNvSpPr>
            <a:spLocks noGrp="1"/>
          </p:cNvSpPr>
          <p:nvPr>
            <p:ph type="pic" idx="3"/>
          </p:nvPr>
        </p:nvSpPr>
        <p:spPr>
          <a:xfrm>
            <a:off x="16352915" y="8991653"/>
            <a:ext cx="1013632" cy="1768937"/>
          </a:xfrm>
          <a:prstGeom prst="rect">
            <a:avLst/>
          </a:prstGeom>
          <a:solidFill>
            <a:srgbClr val="F2F2F2"/>
          </a:solidFill>
          <a:ln>
            <a:noFill/>
          </a:ln>
        </p:spPr>
        <p:txBody>
          <a:bodyPr lIns="91425" tIns="91425" rIns="91425" bIns="91425" anchor="t" anchorCtr="0"/>
          <a:lstStyle>
            <a:lvl1pPr marL="0" marR="0" lvl="0" indent="0" algn="l" rtl="0">
              <a:lnSpc>
                <a:spcPct val="50000"/>
              </a:lnSpc>
              <a:spcBef>
                <a:spcPts val="2000"/>
              </a:spcBef>
              <a:spcAft>
                <a:spcPts val="0"/>
              </a:spcAft>
              <a:buClr>
                <a:schemeClr val="dk1"/>
              </a:buClr>
              <a:buFont typeface="Arial"/>
              <a:buNone/>
              <a:defRPr sz="7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8" name="Shape 178"/>
          <p:cNvSpPr>
            <a:spLocks noGrp="1"/>
          </p:cNvSpPr>
          <p:nvPr>
            <p:ph type="pic" idx="4"/>
          </p:nvPr>
        </p:nvSpPr>
        <p:spPr>
          <a:xfrm>
            <a:off x="4754353" y="7975467"/>
            <a:ext cx="4254886" cy="2712448"/>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9" name="Shape 179"/>
          <p:cNvSpPr>
            <a:spLocks noGrp="1"/>
          </p:cNvSpPr>
          <p:nvPr>
            <p:ph type="pic" idx="5"/>
          </p:nvPr>
        </p:nvSpPr>
        <p:spPr>
          <a:xfrm>
            <a:off x="14235820" y="7821109"/>
            <a:ext cx="2254061" cy="2902541"/>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0" name="Shape 180"/>
          <p:cNvSpPr>
            <a:spLocks noGrp="1"/>
          </p:cNvSpPr>
          <p:nvPr>
            <p:ph type="pic" idx="6"/>
          </p:nvPr>
        </p:nvSpPr>
        <p:spPr>
          <a:xfrm>
            <a:off x="17691337" y="10138875"/>
            <a:ext cx="441689" cy="557900"/>
          </a:xfrm>
          <a:prstGeom prst="rect">
            <a:avLst/>
          </a:prstGeom>
          <a:solidFill>
            <a:srgbClr val="F2F2F2"/>
          </a:solidFill>
          <a:ln>
            <a:noFill/>
          </a:ln>
        </p:spPr>
        <p:txBody>
          <a:bodyPr lIns="91425" tIns="91425" rIns="91425" bIns="91425" anchor="t" anchorCtr="0"/>
          <a:lstStyle>
            <a:lvl1pPr marL="0" marR="0" lvl="0" indent="0" algn="ctr" rtl="0">
              <a:lnSpc>
                <a:spcPct val="50000"/>
              </a:lnSpc>
              <a:spcBef>
                <a:spcPts val="2000"/>
              </a:spcBef>
              <a:spcAft>
                <a:spcPts val="0"/>
              </a:spcAft>
              <a:buClr>
                <a:schemeClr val="dk1"/>
              </a:buClr>
              <a:buFont typeface="Arial"/>
              <a:buNone/>
              <a:defRPr sz="1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Logos">
    <p:spTree>
      <p:nvGrpSpPr>
        <p:cNvPr id="1" name="Shape 181"/>
        <p:cNvGrpSpPr/>
        <p:nvPr/>
      </p:nvGrpSpPr>
      <p:grpSpPr>
        <a:xfrm>
          <a:off x="0" y="0"/>
          <a:ext cx="0" cy="0"/>
          <a:chOff x="0" y="0"/>
          <a:chExt cx="0" cy="0"/>
        </a:xfrm>
      </p:grpSpPr>
      <p:sp>
        <p:nvSpPr>
          <p:cNvPr id="182" name="Shape 182"/>
          <p:cNvSpPr/>
          <p:nvPr/>
        </p:nvSpPr>
        <p:spPr>
          <a:xfrm>
            <a:off x="21732240" y="7619"/>
            <a:ext cx="2103120" cy="1577340"/>
          </a:xfrm>
          <a:prstGeom prst="rect">
            <a:avLst/>
          </a:prstGeom>
          <a:solidFill>
            <a:schemeClr val="l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183" name="Shape 183"/>
          <p:cNvSpPr>
            <a:spLocks noGrp="1"/>
          </p:cNvSpPr>
          <p:nvPr>
            <p:ph type="pic" idx="2"/>
          </p:nvPr>
        </p:nvSpPr>
        <p:spPr>
          <a:xfrm>
            <a:off x="0"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4" name="Shape 184"/>
          <p:cNvSpPr>
            <a:spLocks noGrp="1"/>
          </p:cNvSpPr>
          <p:nvPr>
            <p:ph type="pic" idx="3"/>
          </p:nvPr>
        </p:nvSpPr>
        <p:spPr>
          <a:xfrm>
            <a:off x="6086471" y="48768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5" name="Shape 185"/>
          <p:cNvSpPr>
            <a:spLocks noGrp="1"/>
          </p:cNvSpPr>
          <p:nvPr>
            <p:ph type="pic" idx="4"/>
          </p:nvPr>
        </p:nvSpPr>
        <p:spPr>
          <a:xfrm>
            <a:off x="12169764"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6" name="Shape 186"/>
          <p:cNvSpPr>
            <a:spLocks noGrp="1"/>
          </p:cNvSpPr>
          <p:nvPr>
            <p:ph type="pic" idx="5"/>
          </p:nvPr>
        </p:nvSpPr>
        <p:spPr>
          <a:xfrm>
            <a:off x="18278473" y="48387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Macbook Mockup">
    <p:spTree>
      <p:nvGrpSpPr>
        <p:cNvPr id="1" name="Shape 187"/>
        <p:cNvGrpSpPr/>
        <p:nvPr/>
      </p:nvGrpSpPr>
      <p:grpSpPr>
        <a:xfrm>
          <a:off x="0" y="0"/>
          <a:ext cx="0" cy="0"/>
          <a:chOff x="0" y="0"/>
          <a:chExt cx="0" cy="0"/>
        </a:xfrm>
      </p:grpSpPr>
      <p:sp>
        <p:nvSpPr>
          <p:cNvPr id="188" name="Shape 188"/>
          <p:cNvSpPr>
            <a:spLocks noGrp="1"/>
          </p:cNvSpPr>
          <p:nvPr>
            <p:ph type="pic" idx="2"/>
          </p:nvPr>
        </p:nvSpPr>
        <p:spPr>
          <a:xfrm>
            <a:off x="4111023"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9" name="Shape 189"/>
          <p:cNvSpPr>
            <a:spLocks noGrp="1"/>
          </p:cNvSpPr>
          <p:nvPr>
            <p:ph type="pic" idx="3"/>
          </p:nvPr>
        </p:nvSpPr>
        <p:spPr>
          <a:xfrm>
            <a:off x="11355470" y="9446721"/>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0" name="Shape 190"/>
          <p:cNvSpPr>
            <a:spLocks noGrp="1"/>
          </p:cNvSpPr>
          <p:nvPr>
            <p:ph type="pic" idx="4"/>
          </p:nvPr>
        </p:nvSpPr>
        <p:spPr>
          <a:xfrm>
            <a:off x="18446906"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lank">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Main">
    <p:spTree>
      <p:nvGrpSpPr>
        <p:cNvPr id="1" name="Shape 193"/>
        <p:cNvGrpSpPr/>
        <p:nvPr/>
      </p:nvGrpSpPr>
      <p:grpSpPr>
        <a:xfrm>
          <a:off x="0" y="0"/>
          <a:ext cx="0" cy="0"/>
          <a:chOff x="0" y="0"/>
          <a:chExt cx="0" cy="0"/>
        </a:xfrm>
      </p:grpSpPr>
      <p:sp>
        <p:nvSpPr>
          <p:cNvPr id="194" name="Shape 194"/>
          <p:cNvSpPr>
            <a:spLocks noGrp="1"/>
          </p:cNvSpPr>
          <p:nvPr>
            <p:ph type="pic" idx="2"/>
          </p:nvPr>
        </p:nvSpPr>
        <p:spPr>
          <a:xfrm>
            <a:off x="11209703" y="4407444"/>
            <a:ext cx="13167945" cy="652182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bout Us 1">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4550492" y="3852332"/>
            <a:ext cx="3466199" cy="346709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3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Main">
    <p:spTree>
      <p:nvGrpSpPr>
        <p:cNvPr id="1" name="Shape 195"/>
        <p:cNvGrpSpPr/>
        <p:nvPr/>
      </p:nvGrpSpPr>
      <p:grpSpPr>
        <a:xfrm>
          <a:off x="0" y="0"/>
          <a:ext cx="0" cy="0"/>
          <a:chOff x="0" y="0"/>
          <a:chExt cx="0" cy="0"/>
        </a:xfrm>
      </p:grpSpPr>
      <p:sp>
        <p:nvSpPr>
          <p:cNvPr id="196" name="Shape 196"/>
          <p:cNvSpPr>
            <a:spLocks noGrp="1"/>
          </p:cNvSpPr>
          <p:nvPr>
            <p:ph type="pic" idx="2"/>
          </p:nvPr>
        </p:nvSpPr>
        <p:spPr>
          <a:xfrm>
            <a:off x="8122021" y="0"/>
            <a:ext cx="8145300"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197"/>
        <p:cNvGrpSpPr/>
        <p:nvPr/>
      </p:nvGrpSpPr>
      <p:grpSpPr>
        <a:xfrm>
          <a:off x="0" y="0"/>
          <a:ext cx="0" cy="0"/>
          <a:chOff x="0" y="0"/>
          <a:chExt cx="0" cy="0"/>
        </a:xfrm>
      </p:grpSpPr>
      <p:sp>
        <p:nvSpPr>
          <p:cNvPr id="198" name="Shape 198"/>
          <p:cNvSpPr>
            <a:spLocks noGrp="1"/>
          </p:cNvSpPr>
          <p:nvPr>
            <p:ph type="pic" idx="2"/>
          </p:nvPr>
        </p:nvSpPr>
        <p:spPr>
          <a:xfrm>
            <a:off x="0" y="0"/>
            <a:ext cx="24377649" cy="85005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9" name="Shape 199"/>
          <p:cNvSpPr>
            <a:spLocks noGrp="1"/>
          </p:cNvSpPr>
          <p:nvPr>
            <p:ph type="pic" idx="3"/>
          </p:nvPr>
        </p:nvSpPr>
        <p:spPr>
          <a:xfrm>
            <a:off x="3747637"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0" name="Shape 200"/>
          <p:cNvSpPr>
            <a:spLocks noGrp="1"/>
          </p:cNvSpPr>
          <p:nvPr>
            <p:ph type="pic" idx="4"/>
          </p:nvPr>
        </p:nvSpPr>
        <p:spPr>
          <a:xfrm>
            <a:off x="10459853"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1" name="Shape 201"/>
          <p:cNvSpPr>
            <a:spLocks noGrp="1"/>
          </p:cNvSpPr>
          <p:nvPr>
            <p:ph type="pic" idx="5"/>
          </p:nvPr>
        </p:nvSpPr>
        <p:spPr>
          <a:xfrm>
            <a:off x="17169809"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ster-Placeholder-">
    <p:spTree>
      <p:nvGrpSpPr>
        <p:cNvPr id="1" name="Shape 202"/>
        <p:cNvGrpSpPr/>
        <p:nvPr/>
      </p:nvGrpSpPr>
      <p:grpSpPr>
        <a:xfrm>
          <a:off x="0" y="0"/>
          <a:ext cx="0" cy="0"/>
          <a:chOff x="0" y="0"/>
          <a:chExt cx="0" cy="0"/>
        </a:xfrm>
      </p:grpSpPr>
      <p:sp>
        <p:nvSpPr>
          <p:cNvPr id="203" name="Shape 203"/>
          <p:cNvSpPr>
            <a:spLocks noGrp="1"/>
          </p:cNvSpPr>
          <p:nvPr>
            <p:ph type="pic" idx="2"/>
          </p:nvPr>
        </p:nvSpPr>
        <p:spPr>
          <a:xfrm>
            <a:off x="0" y="0"/>
            <a:ext cx="24423371" cy="686752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4" name="Shape 204"/>
          <p:cNvSpPr>
            <a:spLocks noGrp="1"/>
          </p:cNvSpPr>
          <p:nvPr>
            <p:ph type="pic" idx="3"/>
          </p:nvPr>
        </p:nvSpPr>
        <p:spPr>
          <a:xfrm>
            <a:off x="0" y="5572125"/>
            <a:ext cx="8412478" cy="814387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Master-Placeholder-">
    <p:spTree>
      <p:nvGrpSpPr>
        <p:cNvPr id="1" name="Shape 205"/>
        <p:cNvGrpSpPr/>
        <p:nvPr/>
      </p:nvGrpSpPr>
      <p:grpSpPr>
        <a:xfrm>
          <a:off x="0" y="0"/>
          <a:ext cx="0" cy="0"/>
          <a:chOff x="0" y="0"/>
          <a:chExt cx="0" cy="0"/>
        </a:xfrm>
      </p:grpSpPr>
      <p:sp>
        <p:nvSpPr>
          <p:cNvPr id="206" name="Shape 206"/>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7" name="Shape 207"/>
          <p:cNvSpPr>
            <a:spLocks noGrp="1"/>
          </p:cNvSpPr>
          <p:nvPr>
            <p:ph type="pic" idx="3"/>
          </p:nvPr>
        </p:nvSpPr>
        <p:spPr>
          <a:xfrm>
            <a:off x="9123995" y="5813269"/>
            <a:ext cx="5967616" cy="79027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Master-Placeholder-">
    <p:spTree>
      <p:nvGrpSpPr>
        <p:cNvPr id="1" name="Shape 208"/>
        <p:cNvGrpSpPr/>
        <p:nvPr/>
      </p:nvGrpSpPr>
      <p:grpSpPr>
        <a:xfrm>
          <a:off x="0" y="0"/>
          <a:ext cx="0" cy="0"/>
          <a:chOff x="0" y="0"/>
          <a:chExt cx="0" cy="0"/>
        </a:xfrm>
      </p:grpSpPr>
      <p:sp>
        <p:nvSpPr>
          <p:cNvPr id="209" name="Shape 209"/>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0" name="Shape 210"/>
          <p:cNvSpPr>
            <a:spLocks noGrp="1"/>
          </p:cNvSpPr>
          <p:nvPr>
            <p:ph type="pic" idx="3"/>
          </p:nvPr>
        </p:nvSpPr>
        <p:spPr>
          <a:xfrm>
            <a:off x="7487721"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1" name="Shape 211"/>
          <p:cNvSpPr>
            <a:spLocks noGrp="1"/>
          </p:cNvSpPr>
          <p:nvPr>
            <p:ph type="pic" idx="4"/>
          </p:nvPr>
        </p:nvSpPr>
        <p:spPr>
          <a:xfrm>
            <a:off x="10806975"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2" name="Shape 212"/>
          <p:cNvSpPr>
            <a:spLocks noGrp="1"/>
          </p:cNvSpPr>
          <p:nvPr>
            <p:ph type="pic" idx="5"/>
          </p:nvPr>
        </p:nvSpPr>
        <p:spPr>
          <a:xfrm>
            <a:off x="13940379"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Master-Placeholder-">
    <p:spTree>
      <p:nvGrpSpPr>
        <p:cNvPr id="1" name="Shape 213"/>
        <p:cNvGrpSpPr/>
        <p:nvPr/>
      </p:nvGrpSpPr>
      <p:grpSpPr>
        <a:xfrm>
          <a:off x="0" y="0"/>
          <a:ext cx="0" cy="0"/>
          <a:chOff x="0" y="0"/>
          <a:chExt cx="0" cy="0"/>
        </a:xfrm>
      </p:grpSpPr>
      <p:sp>
        <p:nvSpPr>
          <p:cNvPr id="214" name="Shape 214"/>
          <p:cNvSpPr>
            <a:spLocks noGrp="1"/>
          </p:cNvSpPr>
          <p:nvPr>
            <p:ph type="pic" idx="2"/>
          </p:nvPr>
        </p:nvSpPr>
        <p:spPr>
          <a:xfrm>
            <a:off x="7956667" y="4958807"/>
            <a:ext cx="8357713" cy="622834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_Master-Placeholder-">
    <p:spTree>
      <p:nvGrpSpPr>
        <p:cNvPr id="1" name="Shape 215"/>
        <p:cNvGrpSpPr/>
        <p:nvPr/>
      </p:nvGrpSpPr>
      <p:grpSpPr>
        <a:xfrm>
          <a:off x="0" y="0"/>
          <a:ext cx="0" cy="0"/>
          <a:chOff x="0" y="0"/>
          <a:chExt cx="0" cy="0"/>
        </a:xfrm>
      </p:grpSpPr>
      <p:sp>
        <p:nvSpPr>
          <p:cNvPr id="216" name="Shape 216"/>
          <p:cNvSpPr>
            <a:spLocks noGrp="1"/>
          </p:cNvSpPr>
          <p:nvPr>
            <p:ph type="pic" idx="2"/>
          </p:nvPr>
        </p:nvSpPr>
        <p:spPr>
          <a:xfrm>
            <a:off x="0" y="1975333"/>
            <a:ext cx="11723065" cy="972320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Master-Placeholder-">
    <p:spTree>
      <p:nvGrpSpPr>
        <p:cNvPr id="1" name="Shape 217"/>
        <p:cNvGrpSpPr/>
        <p:nvPr/>
      </p:nvGrpSpPr>
      <p:grpSpPr>
        <a:xfrm>
          <a:off x="0" y="0"/>
          <a:ext cx="0" cy="0"/>
          <a:chOff x="0" y="0"/>
          <a:chExt cx="0" cy="0"/>
        </a:xfrm>
      </p:grpSpPr>
      <p:sp>
        <p:nvSpPr>
          <p:cNvPr id="218" name="Shape 218"/>
          <p:cNvSpPr>
            <a:spLocks noGrp="1"/>
          </p:cNvSpPr>
          <p:nvPr>
            <p:ph type="pic" idx="2"/>
          </p:nvPr>
        </p:nvSpPr>
        <p:spPr>
          <a:xfrm>
            <a:off x="8368334" y="5300455"/>
            <a:ext cx="7607690" cy="473161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4761785"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1" name="Shape 221"/>
          <p:cNvSpPr>
            <a:spLocks noGrp="1"/>
          </p:cNvSpPr>
          <p:nvPr>
            <p:ph type="pic" idx="3"/>
          </p:nvPr>
        </p:nvSpPr>
        <p:spPr>
          <a:xfrm>
            <a:off x="16404348"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Placeholder-Image">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8" name="Shape 28"/>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1_Placeholder-Image">
    <p:spTree>
      <p:nvGrpSpPr>
        <p:cNvPr id="1" name="Shape 29"/>
        <p:cNvGrpSpPr/>
        <p:nvPr/>
      </p:nvGrpSpPr>
      <p:grpSpPr>
        <a:xfrm>
          <a:off x="0" y="0"/>
          <a:ext cx="0" cy="0"/>
          <a:chOff x="0" y="0"/>
          <a:chExt cx="0" cy="0"/>
        </a:xfrm>
      </p:grpSpPr>
      <p:sp>
        <p:nvSpPr>
          <p:cNvPr id="30" name="Shape 30"/>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1" name="Shape 31"/>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3_Placeholder-Image">
    <p:spTree>
      <p:nvGrpSpPr>
        <p:cNvPr id="1" name="Shape 32"/>
        <p:cNvGrpSpPr/>
        <p:nvPr/>
      </p:nvGrpSpPr>
      <p:grpSpPr>
        <a:xfrm>
          <a:off x="0" y="0"/>
          <a:ext cx="0" cy="0"/>
          <a:chOff x="0" y="0"/>
          <a:chExt cx="0" cy="0"/>
        </a:xfrm>
      </p:grpSpPr>
      <p:sp>
        <p:nvSpPr>
          <p:cNvPr id="33" name="Shape 33"/>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4" name="Shape 3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4_Placeholder-Image">
    <p:spTree>
      <p:nvGrpSpPr>
        <p:cNvPr id="1" name="Shape 35"/>
        <p:cNvGrpSpPr/>
        <p:nvPr/>
      </p:nvGrpSpPr>
      <p:grpSpPr>
        <a:xfrm>
          <a:off x="0" y="0"/>
          <a:ext cx="0" cy="0"/>
          <a:chOff x="0" y="0"/>
          <a:chExt cx="0" cy="0"/>
        </a:xfrm>
      </p:grpSpPr>
      <p:sp>
        <p:nvSpPr>
          <p:cNvPr id="36" name="Shape 36"/>
          <p:cNvSpPr>
            <a:spLocks noGrp="1"/>
          </p:cNvSpPr>
          <p:nvPr>
            <p:ph type="pic" idx="2"/>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7" name="Shape 37"/>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1675964" y="3651250"/>
            <a:ext cx="21025723" cy="8702676"/>
          </a:xfrm>
          <a:prstGeom prst="rect">
            <a:avLst/>
          </a:prstGeom>
          <a:no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4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 name="Shape 11"/>
          <p:cNvSpPr txBox="1">
            <a:spLocks noGrp="1"/>
          </p:cNvSpPr>
          <p:nvPr>
            <p:ph type="title"/>
          </p:nvPr>
        </p:nvSpPr>
        <p:spPr>
          <a:xfrm>
            <a:off x="1676400" y="730250"/>
            <a:ext cx="18636343" cy="26511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Montserrat"/>
              <a:buNone/>
              <a:defRPr sz="6000" b="0" i="0" u="none" strike="noStrike" cap="none">
                <a:solidFill>
                  <a:schemeClr val="dk1"/>
                </a:solidFill>
                <a:latin typeface="Montserrat"/>
                <a:ea typeface="Montserrat"/>
                <a:cs typeface="Montserrat"/>
                <a:sym typeface="Montserrat"/>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2.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reenovateboston.org/"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hyperlink" Target="http://www.imagine.boston.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boston.gov/environment-and-energy/climate-ready-bosto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228" name="Shape 228"/>
          <p:cNvSpPr/>
          <p:nvPr/>
        </p:nvSpPr>
        <p:spPr>
          <a:xfrm>
            <a:off x="-2" y="0"/>
            <a:ext cx="24369029" cy="13716000"/>
          </a:xfrm>
          <a:prstGeom prst="rect">
            <a:avLst/>
          </a:prstGeom>
          <a:solidFill>
            <a:schemeClr val="lt1">
              <a:alpha val="63529"/>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29" name="Shape 229"/>
          <p:cNvSpPr txBox="1"/>
          <p:nvPr/>
        </p:nvSpPr>
        <p:spPr>
          <a:xfrm>
            <a:off x="9890993" y="4437696"/>
            <a:ext cx="4587039" cy="59274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en-US" sz="3200" b="0" i="0" u="none" strike="noStrike" cap="none" dirty="0">
                <a:solidFill>
                  <a:srgbClr val="111E2D"/>
                </a:solidFill>
                <a:latin typeface="Montserrat"/>
                <a:ea typeface="Montserrat"/>
                <a:cs typeface="Montserrat"/>
                <a:sym typeface="Montserrat"/>
              </a:rPr>
              <a:t>BIENVENIDO A</a:t>
            </a:r>
          </a:p>
        </p:txBody>
      </p:sp>
      <p:sp>
        <p:nvSpPr>
          <p:cNvPr id="230" name="Shape 230"/>
          <p:cNvSpPr txBox="1"/>
          <p:nvPr/>
        </p:nvSpPr>
        <p:spPr>
          <a:xfrm>
            <a:off x="3254825" y="5283971"/>
            <a:ext cx="17859373" cy="37856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12000" b="1" i="0" u="none" strike="noStrike" cap="none">
                <a:solidFill>
                  <a:schemeClr val="dk2"/>
                </a:solidFill>
                <a:latin typeface="Montserrat"/>
                <a:ea typeface="Montserrat"/>
                <a:cs typeface="Montserrat"/>
                <a:sym typeface="Montserrat"/>
              </a:rPr>
              <a:t>CLIMATE READY</a:t>
            </a:r>
          </a:p>
          <a:p>
            <a:pPr marL="0" marR="0" lvl="0" indent="0" algn="ctr" rtl="0">
              <a:lnSpc>
                <a:spcPct val="100000"/>
              </a:lnSpc>
              <a:spcBef>
                <a:spcPts val="0"/>
              </a:spcBef>
              <a:spcAft>
                <a:spcPts val="0"/>
              </a:spcAft>
              <a:buClr>
                <a:schemeClr val="dk2"/>
              </a:buClr>
              <a:buSzPct val="25000"/>
              <a:buFont typeface="Montserrat"/>
              <a:buNone/>
            </a:pPr>
            <a:r>
              <a:rPr lang="en-US" sz="12000" b="1" i="0" u="none" strike="noStrike" cap="none">
                <a:solidFill>
                  <a:schemeClr val="dk2"/>
                </a:solidFill>
                <a:latin typeface="Montserrat"/>
                <a:ea typeface="Montserrat"/>
                <a:cs typeface="Montserrat"/>
                <a:sym typeface="Montserrat"/>
              </a:rPr>
              <a:t>BOSTON</a:t>
            </a:r>
          </a:p>
        </p:txBody>
      </p:sp>
      <p:sp>
        <p:nvSpPr>
          <p:cNvPr id="231" name="Shape 231"/>
          <p:cNvSpPr/>
          <p:nvPr/>
        </p:nvSpPr>
        <p:spPr>
          <a:xfrm>
            <a:off x="8907911" y="8887879"/>
            <a:ext cx="6553200" cy="363485"/>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pic>
        <p:nvPicPr>
          <p:cNvPr id="232" name="Shape 232"/>
          <p:cNvPicPr preferRelativeResize="0"/>
          <p:nvPr/>
        </p:nvPicPr>
        <p:blipFill rotWithShape="1">
          <a:blip r:embed="rId4">
            <a:alphaModFix/>
          </a:blip>
          <a:srcRect/>
          <a:stretch/>
        </p:blipFill>
        <p:spPr>
          <a:xfrm>
            <a:off x="9224200" y="309529"/>
            <a:ext cx="5526022" cy="2554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fade">
                                      <p:cBhvr>
                                        <p:cTn id="11" dur="1000"/>
                                        <p:tgtEl>
                                          <p:spTgt spid="2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1"/>
                                        </p:tgtEl>
                                        <p:attrNameLst>
                                          <p:attrName>style.visibility</p:attrName>
                                        </p:attrNameLst>
                                      </p:cBhvr>
                                      <p:to>
                                        <p:strVal val="visible"/>
                                      </p:to>
                                    </p:set>
                                    <p:animEffect transition="in" filter="fade">
                                      <p:cBhvr>
                                        <p:cTn id="15"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p:nvPr/>
        </p:nvSpPr>
        <p:spPr>
          <a:xfrm>
            <a:off x="13118906" y="3444571"/>
            <a:ext cx="8590382" cy="2396192"/>
          </a:xfrm>
          <a:prstGeom prst="rect">
            <a:avLst/>
          </a:prstGeom>
          <a:noFill/>
          <a:ln>
            <a:noFill/>
          </a:ln>
        </p:spPr>
        <p:txBody>
          <a:bodyPr lIns="91425" tIns="45700" rIns="91425" bIns="45700" anchor="t" anchorCtr="0">
            <a:noAutofit/>
          </a:bodyPr>
          <a:lstStyle/>
          <a:p>
            <a:pPr lvl="0">
              <a:buClr>
                <a:srgbClr val="000000"/>
              </a:buClr>
              <a:buSzPct val="25000"/>
            </a:pPr>
            <a:r>
              <a:rPr lang="es-ES" sz="3200" dirty="0">
                <a:latin typeface="Lora"/>
                <a:ea typeface="Lora"/>
                <a:cs typeface="Lora"/>
                <a:sym typeface="Lora"/>
              </a:rPr>
              <a:t>Para 2060, los fenómenos de lluvias fuertes podrían ocasionar que caigan más de </a:t>
            </a:r>
            <a:r>
              <a:rPr lang="es-ES" sz="3200" b="1" dirty="0">
                <a:latin typeface="Lora"/>
                <a:ea typeface="Lora"/>
                <a:cs typeface="Lora"/>
                <a:sym typeface="Lora"/>
              </a:rPr>
              <a:t>6 pulgadas </a:t>
            </a:r>
            <a:r>
              <a:rPr lang="es-ES" sz="3200" dirty="0">
                <a:latin typeface="Lora"/>
                <a:ea typeface="Lora"/>
                <a:cs typeface="Lora"/>
                <a:sym typeface="Lora"/>
              </a:rPr>
              <a:t>en </a:t>
            </a:r>
            <a:r>
              <a:rPr lang="es-ES" sz="3200" b="1" dirty="0">
                <a:latin typeface="Lora"/>
                <a:ea typeface="Lora"/>
                <a:cs typeface="Lora"/>
                <a:sym typeface="Lora"/>
              </a:rPr>
              <a:t>24 horas</a:t>
            </a:r>
            <a:r>
              <a:rPr lang="es-ES" sz="3200" dirty="0">
                <a:latin typeface="Lora"/>
                <a:ea typeface="Lora"/>
                <a:cs typeface="Lora"/>
                <a:sym typeface="Lora"/>
              </a:rPr>
              <a:t>, lo que es la altura promedio de una acera de la ciudad, y un </a:t>
            </a:r>
            <a:r>
              <a:rPr lang="es-ES" sz="3200" b="1" dirty="0">
                <a:latin typeface="Lora"/>
                <a:ea typeface="Lora"/>
                <a:cs typeface="Lora"/>
                <a:sym typeface="Lora"/>
              </a:rPr>
              <a:t>20% más </a:t>
            </a:r>
            <a:r>
              <a:rPr lang="es-ES" sz="3200" dirty="0">
                <a:latin typeface="Lora"/>
                <a:ea typeface="Lora"/>
                <a:cs typeface="Lora"/>
                <a:sym typeface="Lora"/>
              </a:rPr>
              <a:t>de la que recibimos ahora.</a:t>
            </a:r>
            <a:endParaRPr lang="en-US" sz="3200" b="0" i="0" u="none" strike="noStrike" cap="none" dirty="0">
              <a:solidFill>
                <a:srgbClr val="000000"/>
              </a:solidFill>
              <a:latin typeface="Lora"/>
              <a:ea typeface="Lora"/>
              <a:cs typeface="Lora"/>
              <a:sym typeface="Lora"/>
            </a:endParaRPr>
          </a:p>
        </p:txBody>
      </p:sp>
      <p:sp>
        <p:nvSpPr>
          <p:cNvPr id="350" name="Shape 350"/>
          <p:cNvSpPr txBox="1"/>
          <p:nvPr/>
        </p:nvSpPr>
        <p:spPr>
          <a:xfrm>
            <a:off x="2938016" y="494270"/>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AUMENTO </a:t>
            </a:r>
            <a:r>
              <a:rPr lang="en-US" sz="6600" b="1" i="0" u="none" strike="noStrike" cap="none" dirty="0">
                <a:solidFill>
                  <a:schemeClr val="dk2"/>
                </a:solidFill>
                <a:latin typeface="Montserrat"/>
                <a:ea typeface="Montserrat"/>
                <a:cs typeface="Montserrat"/>
                <a:sym typeface="Montserrat"/>
              </a:rPr>
              <a:t>EXTREMO DE LA PRECIPITACIÓN</a:t>
            </a:r>
          </a:p>
        </p:txBody>
      </p:sp>
      <p:pic>
        <p:nvPicPr>
          <p:cNvPr id="351" name="Shape 351"/>
          <p:cNvPicPr preferRelativeResize="0"/>
          <p:nvPr/>
        </p:nvPicPr>
        <p:blipFill rotWithShape="1">
          <a:blip r:embed="rId3">
            <a:alphaModFix/>
          </a:blip>
          <a:srcRect/>
          <a:stretch/>
        </p:blipFill>
        <p:spPr>
          <a:xfrm>
            <a:off x="9694732" y="6187770"/>
            <a:ext cx="15239999" cy="8928000"/>
          </a:xfrm>
          <a:prstGeom prst="rect">
            <a:avLst/>
          </a:prstGeom>
          <a:noFill/>
          <a:ln>
            <a:noFill/>
          </a:ln>
        </p:spPr>
      </p:pic>
      <p:sp>
        <p:nvSpPr>
          <p:cNvPr id="352" name="Shape 352"/>
          <p:cNvSpPr/>
          <p:nvPr/>
        </p:nvSpPr>
        <p:spPr>
          <a:xfrm>
            <a:off x="613" y="0"/>
            <a:ext cx="815108" cy="202474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53" name="Shape 353"/>
          <p:cNvPicPr preferRelativeResize="0"/>
          <p:nvPr/>
        </p:nvPicPr>
        <p:blipFill rotWithShape="1">
          <a:blip r:embed="rId4">
            <a:alphaModFix/>
          </a:blip>
          <a:srcRect/>
          <a:stretch/>
        </p:blipFill>
        <p:spPr>
          <a:xfrm>
            <a:off x="1158750" y="388461"/>
            <a:ext cx="1632179" cy="1636281"/>
          </a:xfrm>
          <a:prstGeom prst="rect">
            <a:avLst/>
          </a:prstGeom>
          <a:noFill/>
          <a:ln>
            <a:noFill/>
          </a:ln>
        </p:spPr>
      </p:pic>
      <p:sp>
        <p:nvSpPr>
          <p:cNvPr id="354" name="Shape 354"/>
          <p:cNvSpPr/>
          <p:nvPr/>
        </p:nvSpPr>
        <p:spPr>
          <a:xfrm>
            <a:off x="12687942" y="3271068"/>
            <a:ext cx="9253581" cy="2743199"/>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55" name="Shape 355"/>
          <p:cNvPicPr preferRelativeResize="0"/>
          <p:nvPr/>
        </p:nvPicPr>
        <p:blipFill rotWithShape="1">
          <a:blip r:embed="rId5">
            <a:alphaModFix/>
          </a:blip>
          <a:srcRect t="17726" r="3324" b="18256"/>
          <a:stretch/>
        </p:blipFill>
        <p:spPr>
          <a:xfrm>
            <a:off x="611" y="2024741"/>
            <a:ext cx="9959818" cy="11693597"/>
          </a:xfrm>
          <a:prstGeom prst="rect">
            <a:avLst/>
          </a:prstGeom>
          <a:noFill/>
          <a:ln>
            <a:noFill/>
          </a:ln>
        </p:spPr>
      </p:pic>
      <p:sp>
        <p:nvSpPr>
          <p:cNvPr id="10" name="文本框 1"/>
          <p:cNvSpPr txBox="1">
            <a:spLocks noChangeArrowheads="1"/>
          </p:cNvSpPr>
          <p:nvPr/>
        </p:nvSpPr>
        <p:spPr bwMode="auto">
          <a:xfrm>
            <a:off x="12405634" y="10985310"/>
            <a:ext cx="1310366" cy="307777"/>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b="1" dirty="0">
                <a:solidFill>
                  <a:schemeClr val="bg1"/>
                </a:solidFill>
                <a:latin typeface="+mn-ea"/>
                <a:ea typeface="+mn-ea"/>
              </a:rPr>
              <a:t>PULGADAS</a:t>
            </a:r>
            <a:endParaRPr lang="zh-CN" altLang="en-US" b="1" dirty="0">
              <a:solidFill>
                <a:schemeClr val="bg1"/>
              </a:solidFill>
              <a:latin typeface="+mn-ea"/>
              <a:ea typeface="+mn-ea"/>
            </a:endParaRPr>
          </a:p>
        </p:txBody>
      </p:sp>
      <p:sp>
        <p:nvSpPr>
          <p:cNvPr id="11" name="文本框 10"/>
          <p:cNvSpPr txBox="1">
            <a:spLocks noChangeArrowheads="1"/>
          </p:cNvSpPr>
          <p:nvPr/>
        </p:nvSpPr>
        <p:spPr bwMode="auto">
          <a:xfrm>
            <a:off x="14254988" y="10505948"/>
            <a:ext cx="1289812" cy="307777"/>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b="1" dirty="0">
                <a:solidFill>
                  <a:schemeClr val="bg1"/>
                </a:solidFill>
                <a:latin typeface="+mn-ea"/>
                <a:ea typeface="+mn-ea"/>
              </a:rPr>
              <a:t>PULGADAS</a:t>
            </a:r>
            <a:endParaRPr lang="zh-CN" altLang="en-US" b="1" dirty="0">
              <a:solidFill>
                <a:schemeClr val="bg1"/>
              </a:solidFill>
              <a:latin typeface="+mn-ea"/>
              <a:ea typeface="+mn-ea"/>
            </a:endParaRPr>
          </a:p>
        </p:txBody>
      </p:sp>
      <p:sp>
        <p:nvSpPr>
          <p:cNvPr id="12" name="文本框 11"/>
          <p:cNvSpPr txBox="1">
            <a:spLocks noChangeArrowheads="1"/>
          </p:cNvSpPr>
          <p:nvPr/>
        </p:nvSpPr>
        <p:spPr bwMode="auto">
          <a:xfrm>
            <a:off x="16205708" y="10045510"/>
            <a:ext cx="1209675" cy="307777"/>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b="1" dirty="0">
                <a:solidFill>
                  <a:schemeClr val="bg1"/>
                </a:solidFill>
                <a:latin typeface="+mn-ea"/>
                <a:ea typeface="+mn-ea"/>
              </a:rPr>
              <a:t>PULGADAS</a:t>
            </a:r>
            <a:endParaRPr lang="zh-CN" altLang="en-US" b="1" dirty="0">
              <a:solidFill>
                <a:schemeClr val="bg1"/>
              </a:solidFill>
              <a:latin typeface="+mn-ea"/>
              <a:ea typeface="+mn-ea"/>
            </a:endParaRPr>
          </a:p>
        </p:txBody>
      </p:sp>
      <p:sp>
        <p:nvSpPr>
          <p:cNvPr id="13" name="文本框 12"/>
          <p:cNvSpPr txBox="1">
            <a:spLocks noChangeArrowheads="1"/>
          </p:cNvSpPr>
          <p:nvPr/>
        </p:nvSpPr>
        <p:spPr bwMode="auto">
          <a:xfrm>
            <a:off x="18196560" y="9217724"/>
            <a:ext cx="1188212" cy="307777"/>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b="1" dirty="0">
                <a:solidFill>
                  <a:schemeClr val="bg1"/>
                </a:solidFill>
                <a:latin typeface="+mn-ea"/>
                <a:ea typeface="+mn-ea"/>
              </a:rPr>
              <a:t>PULGADAS</a:t>
            </a:r>
            <a:endParaRPr lang="zh-CN" altLang="en-US" b="1" dirty="0">
              <a:solidFill>
                <a:schemeClr val="bg1"/>
              </a:solidFill>
              <a:latin typeface="+mn-ea"/>
              <a:ea typeface="+mn-ea"/>
            </a:endParaRPr>
          </a:p>
        </p:txBody>
      </p:sp>
      <p:sp>
        <p:nvSpPr>
          <p:cNvPr id="14" name="文本框 13"/>
          <p:cNvSpPr txBox="1">
            <a:spLocks noChangeArrowheads="1"/>
          </p:cNvSpPr>
          <p:nvPr/>
        </p:nvSpPr>
        <p:spPr bwMode="auto">
          <a:xfrm>
            <a:off x="20136104" y="9761347"/>
            <a:ext cx="1262063" cy="1169551"/>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b="1" dirty="0">
                <a:solidFill>
                  <a:schemeClr val="bg1"/>
                </a:solidFill>
                <a:latin typeface="+mn-ea"/>
                <a:ea typeface="+mn-ea"/>
              </a:rPr>
              <a:t>PROMEDIO DEL SARDINEL DE LA CIUDAD</a:t>
            </a:r>
            <a:endParaRPr lang="zh-CN" altLang="en-US" sz="1600" b="1" dirty="0">
              <a:solidFill>
                <a:schemeClr val="bg1"/>
              </a:solidFill>
              <a:latin typeface="+mn-ea"/>
              <a:ea typeface="+mn-ea"/>
            </a:endParaRPr>
          </a:p>
        </p:txBody>
      </p:sp>
      <p:sp>
        <p:nvSpPr>
          <p:cNvPr id="15" name="文本框 10"/>
          <p:cNvSpPr txBox="1">
            <a:spLocks noChangeArrowheads="1"/>
          </p:cNvSpPr>
          <p:nvPr/>
        </p:nvSpPr>
        <p:spPr bwMode="auto">
          <a:xfrm>
            <a:off x="12277618" y="12318038"/>
            <a:ext cx="16383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b="1" dirty="0">
                <a:latin typeface="SimSun(body)"/>
                <a:ea typeface="SimSun" panose="02010600030101010101" pitchFamily="2" charset="-122"/>
              </a:rPr>
              <a:t>HOY</a:t>
            </a:r>
            <a:endParaRPr lang="zh-CN" altLang="en-US" sz="2800" b="1" dirty="0">
              <a:latin typeface="SimSun(body)"/>
              <a:ea typeface="SimSun" panose="02010600030101010101" pitchFamily="2" charset="-122"/>
            </a:endParaRPr>
          </a:p>
        </p:txBody>
      </p:sp>
      <p:sp>
        <p:nvSpPr>
          <p:cNvPr id="16" name="文本框 8"/>
          <p:cNvSpPr txBox="1">
            <a:spLocks noChangeArrowheads="1"/>
          </p:cNvSpPr>
          <p:nvPr/>
        </p:nvSpPr>
        <p:spPr bwMode="auto">
          <a:xfrm>
            <a:off x="12033504" y="8486585"/>
            <a:ext cx="59070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400" b="1" dirty="0">
                <a:latin typeface="SimSun(body)"/>
                <a:ea typeface="SimSun" panose="02010600030101010101" pitchFamily="2" charset="-122"/>
              </a:rPr>
              <a:t>AUMENTO DE LLUVIA PROVENIENTE DE TORMENTAS</a:t>
            </a:r>
            <a:endParaRPr lang="zh-CN" altLang="en-US" sz="4000" b="1" dirty="0">
              <a:latin typeface="SimSun(body)"/>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9"/>
        <p:cNvGrpSpPr/>
        <p:nvPr/>
      </p:nvGrpSpPr>
      <p:grpSpPr>
        <a:xfrm>
          <a:off x="0" y="0"/>
          <a:ext cx="0" cy="0"/>
          <a:chOff x="0" y="0"/>
          <a:chExt cx="0" cy="0"/>
        </a:xfrm>
      </p:grpSpPr>
      <p:sp>
        <p:nvSpPr>
          <p:cNvPr id="360" name="Shape 360"/>
          <p:cNvSpPr/>
          <p:nvPr/>
        </p:nvSpPr>
        <p:spPr>
          <a:xfrm>
            <a:off x="6769003" y="830498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361" name="Shape 361"/>
          <p:cNvSpPr/>
          <p:nvPr/>
        </p:nvSpPr>
        <p:spPr>
          <a:xfrm>
            <a:off x="9643974" y="2519286"/>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362" name="Shape 362"/>
          <p:cNvPicPr preferRelativeResize="0"/>
          <p:nvPr/>
        </p:nvPicPr>
        <p:blipFill rotWithShape="1">
          <a:blip r:embed="rId3">
            <a:alphaModFix/>
          </a:blip>
          <a:srcRect/>
          <a:stretch/>
        </p:blipFill>
        <p:spPr>
          <a:xfrm>
            <a:off x="2076751" y="4368096"/>
            <a:ext cx="11720993" cy="7981357"/>
          </a:xfrm>
          <a:prstGeom prst="rect">
            <a:avLst/>
          </a:prstGeom>
          <a:noFill/>
          <a:ln>
            <a:noFill/>
          </a:ln>
        </p:spPr>
      </p:pic>
      <p:sp>
        <p:nvSpPr>
          <p:cNvPr id="363" name="Shape 363"/>
          <p:cNvSpPr/>
          <p:nvPr/>
        </p:nvSpPr>
        <p:spPr>
          <a:xfrm>
            <a:off x="16443626" y="5868901"/>
            <a:ext cx="1639411"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591A9"/>
              </a:buClr>
              <a:buSzPct val="25000"/>
              <a:buFont typeface="Montserrat"/>
              <a:buNone/>
            </a:pPr>
            <a:r>
              <a:rPr lang="en-US" sz="3600" b="1" i="0" u="none" strike="noStrike" cap="none">
                <a:solidFill>
                  <a:srgbClr val="2591A9"/>
                </a:solidFill>
                <a:latin typeface="Montserrat"/>
                <a:ea typeface="Montserrat"/>
                <a:cs typeface="Montserrat"/>
                <a:sym typeface="Montserrat"/>
              </a:rPr>
              <a:t>6.11</a:t>
            </a:r>
            <a:r>
              <a:rPr lang="en-US" sz="3600" b="0" i="0" u="none" strike="noStrike" cap="none">
                <a:solidFill>
                  <a:srgbClr val="2CA6C0"/>
                </a:solidFill>
                <a:latin typeface="Montserrat"/>
                <a:ea typeface="Montserrat"/>
                <a:cs typeface="Montserrat"/>
                <a:sym typeface="Montserrat"/>
              </a:rPr>
              <a:t>’</a:t>
            </a:r>
          </a:p>
        </p:txBody>
      </p:sp>
      <p:sp>
        <p:nvSpPr>
          <p:cNvPr id="364" name="Shape 364"/>
          <p:cNvSpPr/>
          <p:nvPr/>
        </p:nvSpPr>
        <p:spPr>
          <a:xfrm>
            <a:off x="13498381" y="11441920"/>
            <a:ext cx="916931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3200" b="1" i="0" u="none" strike="noStrike" cap="none">
                <a:solidFill>
                  <a:schemeClr val="dk1"/>
                </a:solidFill>
                <a:latin typeface="Montserrat"/>
                <a:ea typeface="Montserrat"/>
                <a:cs typeface="Montserrat"/>
                <a:sym typeface="Montserrat"/>
              </a:rPr>
              <a:t>KEVIN GARNETT</a:t>
            </a:r>
          </a:p>
        </p:txBody>
      </p:sp>
      <p:sp>
        <p:nvSpPr>
          <p:cNvPr id="365" name="Shape 365"/>
          <p:cNvSpPr/>
          <p:nvPr/>
        </p:nvSpPr>
        <p:spPr>
          <a:xfrm>
            <a:off x="15306528" y="3170731"/>
            <a:ext cx="7432585" cy="39906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3200" b="0" i="0" u="none" strike="noStrike" cap="none" dirty="0">
                <a:solidFill>
                  <a:srgbClr val="000000"/>
                </a:solidFill>
                <a:latin typeface="Lora"/>
                <a:ea typeface="Lora"/>
                <a:cs typeface="Lora"/>
                <a:sym typeface="Lora"/>
              </a:rPr>
              <a:t>De no </a:t>
            </a:r>
            <a:r>
              <a:rPr lang="en-US" sz="3200" b="0" i="0" u="none" strike="noStrike" cap="none" dirty="0" err="1">
                <a:solidFill>
                  <a:srgbClr val="000000"/>
                </a:solidFill>
                <a:latin typeface="Lora"/>
                <a:ea typeface="Lora"/>
                <a:cs typeface="Lora"/>
                <a:sym typeface="Lora"/>
              </a:rPr>
              <a:t>reducirsen</a:t>
            </a:r>
            <a:r>
              <a:rPr lang="en-US" sz="3200" b="0" i="0" u="none" strike="noStrike" cap="none" dirty="0">
                <a:solidFill>
                  <a:srgbClr val="000000"/>
                </a:solidFill>
                <a:latin typeface="Lora"/>
                <a:ea typeface="Lora"/>
                <a:cs typeface="Lora"/>
                <a:sym typeface="Lora"/>
              </a:rPr>
              <a:t> las </a:t>
            </a:r>
            <a:r>
              <a:rPr lang="en-US" sz="3200" dirty="0" err="1">
                <a:latin typeface="Lora"/>
                <a:ea typeface="Lora"/>
                <a:cs typeface="Lora"/>
                <a:sym typeface="Lora"/>
              </a:rPr>
              <a:t>emisiones</a:t>
            </a:r>
            <a:r>
              <a:rPr lang="en-US" sz="3200" dirty="0">
                <a:latin typeface="Lora"/>
                <a:ea typeface="Lora"/>
                <a:cs typeface="Lora"/>
                <a:sym typeface="Lora"/>
              </a:rPr>
              <a:t>, </a:t>
            </a:r>
            <a:r>
              <a:rPr lang="en-US" sz="3200" dirty="0" err="1">
                <a:latin typeface="Lora"/>
                <a:ea typeface="Lora"/>
                <a:cs typeface="Lora"/>
                <a:sym typeface="Lora"/>
              </a:rPr>
              <a:t>es</a:t>
            </a:r>
            <a:r>
              <a:rPr lang="en-US" sz="3200" dirty="0">
                <a:latin typeface="Lora"/>
                <a:ea typeface="Lora"/>
                <a:cs typeface="Lora"/>
                <a:sym typeface="Lora"/>
              </a:rPr>
              <a:t> probable que </a:t>
            </a:r>
            <a:r>
              <a:rPr lang="en-US" sz="3200" dirty="0" err="1">
                <a:latin typeface="Lora"/>
                <a:ea typeface="Lora"/>
                <a:cs typeface="Lora"/>
                <a:sym typeface="Lora"/>
              </a:rPr>
              <a:t>durante</a:t>
            </a:r>
            <a:r>
              <a:rPr lang="en-US" sz="3200" dirty="0">
                <a:latin typeface="Lora"/>
                <a:ea typeface="Lora"/>
                <a:cs typeface="Lora"/>
                <a:sym typeface="Lora"/>
              </a:rPr>
              <a:t> la </a:t>
            </a:r>
            <a:r>
              <a:rPr lang="en-US" sz="3200" dirty="0" err="1">
                <a:latin typeface="Lora"/>
                <a:ea typeface="Lora"/>
                <a:cs typeface="Lora"/>
                <a:sym typeface="Lora"/>
              </a:rPr>
              <a:t>segunda</a:t>
            </a:r>
            <a:r>
              <a:rPr lang="en-US" sz="3200" dirty="0">
                <a:latin typeface="Lora"/>
                <a:ea typeface="Lora"/>
                <a:cs typeface="Lora"/>
                <a:sym typeface="Lora"/>
              </a:rPr>
              <a:t> </a:t>
            </a:r>
            <a:r>
              <a:rPr lang="en-US" sz="3200" dirty="0" err="1">
                <a:latin typeface="Lora"/>
                <a:ea typeface="Lora"/>
                <a:cs typeface="Lora"/>
                <a:sym typeface="Lora"/>
              </a:rPr>
              <a:t>mitad</a:t>
            </a:r>
            <a:r>
              <a:rPr lang="en-US" sz="3200" dirty="0">
                <a:latin typeface="Lora"/>
                <a:ea typeface="Lora"/>
                <a:cs typeface="Lora"/>
                <a:sym typeface="Lora"/>
              </a:rPr>
              <a:t> del </a:t>
            </a:r>
            <a:r>
              <a:rPr lang="en-US" sz="3200" dirty="0" err="1">
                <a:latin typeface="Lora"/>
                <a:ea typeface="Lora"/>
                <a:cs typeface="Lora"/>
                <a:sym typeface="Lora"/>
              </a:rPr>
              <a:t>siglo</a:t>
            </a:r>
            <a:r>
              <a:rPr lang="en-US" sz="3200" dirty="0">
                <a:latin typeface="Lora"/>
                <a:ea typeface="Lora"/>
                <a:cs typeface="Lora"/>
                <a:sym typeface="Lora"/>
              </a:rPr>
              <a:t>, </a:t>
            </a:r>
            <a:r>
              <a:rPr lang="en-US" sz="3200" b="1" dirty="0">
                <a:latin typeface="Lora"/>
                <a:ea typeface="Lora"/>
                <a:cs typeface="Lora"/>
                <a:sym typeface="Lora"/>
              </a:rPr>
              <a:t>el </a:t>
            </a:r>
            <a:r>
              <a:rPr lang="en-US" sz="3200" b="1" dirty="0" err="1">
                <a:latin typeface="Lora"/>
                <a:ea typeface="Lora"/>
                <a:cs typeface="Lora"/>
                <a:sym typeface="Lora"/>
              </a:rPr>
              <a:t>nivel</a:t>
            </a:r>
            <a:r>
              <a:rPr lang="en-US" sz="3200" b="1" dirty="0">
                <a:latin typeface="Lora"/>
                <a:ea typeface="Lora"/>
                <a:cs typeface="Lora"/>
                <a:sym typeface="Lora"/>
              </a:rPr>
              <a:t> del mar se </a:t>
            </a:r>
            <a:r>
              <a:rPr lang="en-US" sz="3200" b="1" dirty="0" err="1">
                <a:latin typeface="Lora"/>
                <a:ea typeface="Lora"/>
                <a:cs typeface="Lora"/>
                <a:sym typeface="Lora"/>
              </a:rPr>
              <a:t>eleve</a:t>
            </a:r>
            <a:r>
              <a:rPr lang="en-US" sz="3200" b="1" dirty="0">
                <a:latin typeface="Lora"/>
                <a:ea typeface="Lora"/>
                <a:cs typeface="Lora"/>
                <a:sym typeface="Lora"/>
              </a:rPr>
              <a:t> </a:t>
            </a:r>
            <a:r>
              <a:rPr lang="en-US" sz="3200" dirty="0" err="1">
                <a:latin typeface="Lora"/>
                <a:ea typeface="Lora"/>
                <a:cs typeface="Lora"/>
                <a:sym typeface="Lora"/>
              </a:rPr>
              <a:t>por</a:t>
            </a:r>
            <a:r>
              <a:rPr lang="en-US" sz="3200" dirty="0">
                <a:latin typeface="Lora"/>
                <a:ea typeface="Lora"/>
                <a:cs typeface="Lora"/>
                <a:sym typeface="Lora"/>
              </a:rPr>
              <a:t> lo </a:t>
            </a:r>
            <a:r>
              <a:rPr lang="en-US" sz="3200" dirty="0" err="1">
                <a:latin typeface="Lora"/>
                <a:ea typeface="Lora"/>
                <a:cs typeface="Lora"/>
                <a:sym typeface="Lora"/>
              </a:rPr>
              <a:t>menos</a:t>
            </a:r>
            <a:r>
              <a:rPr lang="en-US" sz="3200" dirty="0">
                <a:latin typeface="Lora"/>
                <a:ea typeface="Lora"/>
                <a:cs typeface="Lora"/>
                <a:sym typeface="Lora"/>
              </a:rPr>
              <a:t> </a:t>
            </a:r>
            <a:r>
              <a:rPr lang="en-US" sz="3200" b="1" dirty="0">
                <a:latin typeface="Lora"/>
                <a:ea typeface="Lora"/>
                <a:cs typeface="Lora"/>
                <a:sym typeface="Lora"/>
              </a:rPr>
              <a:t>3 pies</a:t>
            </a:r>
            <a:r>
              <a:rPr lang="en-US" sz="3200" b="0" i="0" u="none" strike="noStrike" cap="none" dirty="0">
                <a:solidFill>
                  <a:srgbClr val="000000"/>
                </a:solidFill>
                <a:latin typeface="Lora"/>
                <a:ea typeface="Lora"/>
                <a:cs typeface="Lora"/>
                <a:sym typeface="Lora"/>
              </a:rPr>
              <a:t>. </a:t>
            </a:r>
          </a:p>
        </p:txBody>
      </p:sp>
      <p:sp>
        <p:nvSpPr>
          <p:cNvPr id="366" name="Shape 366"/>
          <p:cNvSpPr txBox="1"/>
          <p:nvPr/>
        </p:nvSpPr>
        <p:spPr>
          <a:xfrm>
            <a:off x="1541492" y="3461041"/>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3200" b="1" i="0" u="none" strike="noStrike" cap="none" dirty="0">
                <a:solidFill>
                  <a:schemeClr val="dk2"/>
                </a:solidFill>
                <a:latin typeface="Montserrat"/>
                <a:ea typeface="Montserrat"/>
                <a:cs typeface="Montserrat"/>
                <a:sym typeface="Montserrat"/>
              </a:rPr>
              <a:t>PROYECCIONES RELATIVAS DE LA ELEVACIÓN DEL NIVEL DEL MAR DE BOSTON</a:t>
            </a:r>
          </a:p>
        </p:txBody>
      </p:sp>
      <p:sp>
        <p:nvSpPr>
          <p:cNvPr id="367" name="Shape 367"/>
          <p:cNvSpPr txBox="1"/>
          <p:nvPr/>
        </p:nvSpPr>
        <p:spPr>
          <a:xfrm>
            <a:off x="3638992" y="50164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dirty="0">
                <a:solidFill>
                  <a:schemeClr val="dk2"/>
                </a:solidFill>
                <a:latin typeface="Montserrat"/>
                <a:ea typeface="Montserrat"/>
                <a:cs typeface="Montserrat"/>
                <a:sym typeface="Montserrat"/>
              </a:rPr>
              <a:t>MAYOR </a:t>
            </a:r>
            <a:r>
              <a:rPr lang="en-US" sz="6600" b="1" dirty="0">
                <a:solidFill>
                  <a:schemeClr val="dk2"/>
                </a:solidFill>
                <a:latin typeface="Montserrat"/>
                <a:ea typeface="Montserrat"/>
                <a:cs typeface="Montserrat"/>
                <a:sym typeface="Montserrat"/>
              </a:rPr>
              <a:t>ELEVACIÓN DEL NIVEL DEL MAR</a:t>
            </a:r>
            <a:endParaRPr lang="en-US" sz="6600" b="1" i="0" u="none" strike="noStrike" cap="none" dirty="0">
              <a:solidFill>
                <a:schemeClr val="dk2"/>
              </a:solidFill>
              <a:latin typeface="Montserrat"/>
              <a:ea typeface="Montserrat"/>
              <a:cs typeface="Montserrat"/>
              <a:sym typeface="Montserrat"/>
            </a:endParaRPr>
          </a:p>
        </p:txBody>
      </p:sp>
      <p:sp>
        <p:nvSpPr>
          <p:cNvPr id="368" name="Shape 368"/>
          <p:cNvSpPr/>
          <p:nvPr/>
        </p:nvSpPr>
        <p:spPr>
          <a:xfrm>
            <a:off x="613" y="0"/>
            <a:ext cx="815108" cy="195942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69" name="Shape 369"/>
          <p:cNvPicPr preferRelativeResize="0"/>
          <p:nvPr/>
        </p:nvPicPr>
        <p:blipFill rotWithShape="1">
          <a:blip r:embed="rId4">
            <a:alphaModFix/>
          </a:blip>
          <a:srcRect/>
          <a:stretch/>
        </p:blipFill>
        <p:spPr>
          <a:xfrm>
            <a:off x="1233008" y="239780"/>
            <a:ext cx="1985316" cy="1478469"/>
          </a:xfrm>
          <a:prstGeom prst="rect">
            <a:avLst/>
          </a:prstGeom>
          <a:noFill/>
          <a:ln>
            <a:noFill/>
          </a:ln>
        </p:spPr>
      </p:pic>
      <p:sp>
        <p:nvSpPr>
          <p:cNvPr id="370" name="Shape 370"/>
          <p:cNvSpPr/>
          <p:nvPr/>
        </p:nvSpPr>
        <p:spPr>
          <a:xfrm>
            <a:off x="15022287" y="2873735"/>
            <a:ext cx="7958978" cy="2170876"/>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71" name="Shape 371"/>
          <p:cNvPicPr preferRelativeResize="0"/>
          <p:nvPr/>
        </p:nvPicPr>
        <p:blipFill rotWithShape="1">
          <a:blip r:embed="rId5">
            <a:alphaModFix/>
          </a:blip>
          <a:srcRect/>
          <a:stretch/>
        </p:blipFill>
        <p:spPr>
          <a:xfrm>
            <a:off x="12549418" y="5584751"/>
            <a:ext cx="5702305" cy="57023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rotWithShape="1">
          <a:blip r:embed="rId3">
            <a:alphaModFix/>
          </a:blip>
          <a:srcRect/>
          <a:stretch/>
        </p:blipFill>
        <p:spPr>
          <a:xfrm>
            <a:off x="0" y="11301"/>
            <a:ext cx="24377649" cy="13704699"/>
          </a:xfrm>
          <a:prstGeom prst="rect">
            <a:avLst/>
          </a:prstGeom>
          <a:noFill/>
          <a:ln>
            <a:noFill/>
          </a:ln>
        </p:spPr>
      </p:pic>
      <p:pic>
        <p:nvPicPr>
          <p:cNvPr id="377" name="Shape 377"/>
          <p:cNvPicPr preferRelativeResize="0"/>
          <p:nvPr/>
        </p:nvPicPr>
        <p:blipFill rotWithShape="1">
          <a:blip r:embed="rId4">
            <a:alphaModFix/>
          </a:blip>
          <a:srcRect/>
          <a:stretch/>
        </p:blipFill>
        <p:spPr>
          <a:xfrm>
            <a:off x="18320656" y="10587736"/>
            <a:ext cx="6056993" cy="3164733"/>
          </a:xfrm>
          <a:prstGeom prst="rect">
            <a:avLst/>
          </a:prstGeom>
          <a:noFill/>
          <a:ln>
            <a:noFill/>
          </a:ln>
        </p:spPr>
      </p:pic>
      <p:sp>
        <p:nvSpPr>
          <p:cNvPr id="378" name="Shape 378"/>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79" name="Shape 379"/>
          <p:cNvSpPr txBox="1"/>
          <p:nvPr/>
        </p:nvSpPr>
        <p:spPr>
          <a:xfrm>
            <a:off x="1031648" y="375303"/>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INUNDACIONES</a:t>
            </a:r>
            <a:r>
              <a:rPr lang="en-US" sz="6600" b="0" i="0" u="none" strike="noStrike" cap="none" dirty="0">
                <a:solidFill>
                  <a:schemeClr val="dk2"/>
                </a:solidFill>
                <a:latin typeface="Montserrat"/>
                <a:ea typeface="Montserrat"/>
                <a:cs typeface="Montserrat"/>
                <a:sym typeface="Montserrat"/>
              </a:rPr>
              <a:t> DE AGUAS PLUVIALES</a:t>
            </a:r>
            <a:endParaRPr lang="en-US" sz="6600" b="1" i="0" u="none" strike="noStrike" cap="none" dirty="0">
              <a:solidFill>
                <a:schemeClr val="dk2"/>
              </a:solidFill>
              <a:latin typeface="Montserrat"/>
              <a:ea typeface="Montserrat"/>
              <a:cs typeface="Montserrat"/>
              <a:sym typeface="Montserrat"/>
            </a:endParaRPr>
          </a:p>
        </p:txBody>
      </p:sp>
      <p:sp>
        <p:nvSpPr>
          <p:cNvPr id="380" name="Shape 380"/>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81" name="Shape 381"/>
          <p:cNvSpPr/>
          <p:nvPr/>
        </p:nvSpPr>
        <p:spPr>
          <a:xfrm>
            <a:off x="17505548" y="10587736"/>
            <a:ext cx="815108" cy="3164733"/>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9" name="文本框 1"/>
          <p:cNvSpPr txBox="1">
            <a:spLocks noChangeArrowheads="1"/>
          </p:cNvSpPr>
          <p:nvPr/>
        </p:nvSpPr>
        <p:spPr bwMode="auto">
          <a:xfrm>
            <a:off x="18320656" y="10918701"/>
            <a:ext cx="6056994"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700" dirty="0">
                <a:solidFill>
                  <a:srgbClr val="838280"/>
                </a:solidFill>
                <a:latin typeface="SimSun(body)"/>
                <a:ea typeface="+mj-ea"/>
              </a:rPr>
              <a:t>INUNDACIONES DE AGUA PLUVIAL</a:t>
            </a:r>
          </a:p>
        </p:txBody>
      </p:sp>
      <p:sp>
        <p:nvSpPr>
          <p:cNvPr id="16" name="文本框 1"/>
          <p:cNvSpPr txBox="1">
            <a:spLocks noChangeArrowheads="1"/>
          </p:cNvSpPr>
          <p:nvPr/>
        </p:nvSpPr>
        <p:spPr bwMode="auto">
          <a:xfrm>
            <a:off x="19414234" y="12751457"/>
            <a:ext cx="466717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err="1">
                <a:solidFill>
                  <a:srgbClr val="838280"/>
                </a:solidFill>
                <a:latin typeface="+mj-ea"/>
                <a:ea typeface="+mj-ea"/>
              </a:rPr>
              <a:t>Carreteras</a:t>
            </a:r>
            <a:r>
              <a:rPr lang="en-US" sz="2800" dirty="0">
                <a:solidFill>
                  <a:srgbClr val="838280"/>
                </a:solidFill>
                <a:latin typeface="+mj-ea"/>
                <a:ea typeface="+mj-ea"/>
              </a:rPr>
              <a:t> </a:t>
            </a:r>
            <a:r>
              <a:rPr lang="en-US" sz="2800" dirty="0" err="1">
                <a:solidFill>
                  <a:srgbClr val="838280"/>
                </a:solidFill>
                <a:latin typeface="+mj-ea"/>
                <a:ea typeface="+mj-ea"/>
              </a:rPr>
              <a:t>principales</a:t>
            </a:r>
            <a:endParaRPr lang="zh-CN" altLang="en-US" sz="2800" dirty="0">
              <a:solidFill>
                <a:srgbClr val="838280"/>
              </a:solidFill>
              <a:latin typeface="+mj-ea"/>
              <a:ea typeface="+mj-ea"/>
            </a:endParaRPr>
          </a:p>
        </p:txBody>
      </p:sp>
      <p:sp>
        <p:nvSpPr>
          <p:cNvPr id="18" name="文本框 1"/>
          <p:cNvSpPr txBox="1">
            <a:spLocks noChangeArrowheads="1"/>
          </p:cNvSpPr>
          <p:nvPr/>
        </p:nvSpPr>
        <p:spPr bwMode="auto">
          <a:xfrm>
            <a:off x="19351062" y="11344005"/>
            <a:ext cx="239337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a:solidFill>
                  <a:srgbClr val="838280"/>
                </a:solidFill>
                <a:latin typeface="+mj-ea"/>
                <a:ea typeface="+mj-ea"/>
              </a:rPr>
              <a:t>2030 a 2050</a:t>
            </a:r>
            <a:endParaRPr lang="zh-CN" altLang="en-US" sz="2800" dirty="0">
              <a:solidFill>
                <a:srgbClr val="838280"/>
              </a:solidFill>
              <a:latin typeface="+mj-ea"/>
              <a:ea typeface="+mj-ea"/>
            </a:endParaRPr>
          </a:p>
        </p:txBody>
      </p:sp>
      <p:sp>
        <p:nvSpPr>
          <p:cNvPr id="19" name="文本框 1"/>
          <p:cNvSpPr txBox="1">
            <a:spLocks noChangeArrowheads="1"/>
          </p:cNvSpPr>
          <p:nvPr/>
        </p:nvSpPr>
        <p:spPr bwMode="auto">
          <a:xfrm>
            <a:off x="19387638" y="11798764"/>
            <a:ext cx="2338506"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a:solidFill>
                  <a:srgbClr val="838280"/>
                </a:solidFill>
                <a:latin typeface="+mj-ea"/>
                <a:ea typeface="+mj-ea"/>
              </a:rPr>
              <a:t>2050 a 2100</a:t>
            </a:r>
          </a:p>
        </p:txBody>
      </p:sp>
      <p:sp>
        <p:nvSpPr>
          <p:cNvPr id="20" name="文本框 1"/>
          <p:cNvSpPr txBox="1">
            <a:spLocks noChangeArrowheads="1"/>
          </p:cNvSpPr>
          <p:nvPr/>
        </p:nvSpPr>
        <p:spPr bwMode="auto">
          <a:xfrm>
            <a:off x="19382557" y="12296698"/>
            <a:ext cx="369181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a:solidFill>
                  <a:srgbClr val="838280"/>
                </a:solidFill>
                <a:latin typeface="+mj-ea"/>
                <a:ea typeface="+mj-ea"/>
              </a:rPr>
              <a:t>De 2070 </a:t>
            </a:r>
            <a:r>
              <a:rPr lang="en-US" sz="2800" dirty="0" err="1">
                <a:solidFill>
                  <a:srgbClr val="838280"/>
                </a:solidFill>
                <a:latin typeface="+mj-ea"/>
                <a:ea typeface="+mj-ea"/>
              </a:rPr>
              <a:t>en</a:t>
            </a:r>
            <a:r>
              <a:rPr lang="en-US" sz="2800" dirty="0">
                <a:solidFill>
                  <a:srgbClr val="838280"/>
                </a:solidFill>
                <a:latin typeface="+mj-ea"/>
                <a:ea typeface="+mj-ea"/>
              </a:rPr>
              <a:t> Adelante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Shape 387"/>
          <p:cNvGrpSpPr/>
          <p:nvPr/>
        </p:nvGrpSpPr>
        <p:grpSpPr>
          <a:xfrm>
            <a:off x="0" y="0"/>
            <a:ext cx="24377650" cy="13716001"/>
            <a:chOff x="0" y="0"/>
            <a:chExt cx="24377650" cy="13716001"/>
          </a:xfrm>
        </p:grpSpPr>
        <p:pic>
          <p:nvPicPr>
            <p:cNvPr id="388" name="Shape 388"/>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389" name="Shape 389"/>
            <p:cNvSpPr/>
            <p:nvPr/>
          </p:nvSpPr>
          <p:spPr>
            <a:xfrm>
              <a:off x="15317520" y="10562920"/>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0" name="Shape 390"/>
            <p:cNvPicPr preferRelativeResize="0"/>
            <p:nvPr/>
          </p:nvPicPr>
          <p:blipFill rotWithShape="1">
            <a:blip r:embed="rId4">
              <a:alphaModFix/>
            </a:blip>
            <a:srcRect/>
            <a:stretch/>
          </p:blipFill>
          <p:spPr>
            <a:xfrm>
              <a:off x="16132629" y="10595577"/>
              <a:ext cx="8245019" cy="3120422"/>
            </a:xfrm>
            <a:prstGeom prst="rect">
              <a:avLst/>
            </a:prstGeom>
            <a:noFill/>
            <a:ln>
              <a:noFill/>
            </a:ln>
          </p:spPr>
        </p:pic>
      </p:grpSp>
      <p:sp>
        <p:nvSpPr>
          <p:cNvPr id="391" name="Shape 391"/>
          <p:cNvSpPr txBox="1"/>
          <p:nvPr/>
        </p:nvSpPr>
        <p:spPr>
          <a:xfrm>
            <a:off x="17504679" y="2378689"/>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4000" b="1" i="0" u="none" strike="noStrike" cap="none">
                <a:solidFill>
                  <a:srgbClr val="FCB614"/>
                </a:solidFill>
                <a:latin typeface="Montserrat"/>
                <a:ea typeface="Montserrat"/>
                <a:cs typeface="Montserrat"/>
                <a:sym typeface="Montserrat"/>
              </a:rPr>
              <a:t>9” SLR – 2030s to 2050s</a:t>
            </a:r>
          </a:p>
        </p:txBody>
      </p:sp>
      <p:grpSp>
        <p:nvGrpSpPr>
          <p:cNvPr id="392" name="Shape 392"/>
          <p:cNvGrpSpPr/>
          <p:nvPr/>
        </p:nvGrpSpPr>
        <p:grpSpPr>
          <a:xfrm>
            <a:off x="-2" y="32656"/>
            <a:ext cx="32051082" cy="13716000"/>
            <a:chOff x="2442543" y="2379328"/>
            <a:chExt cx="32051082" cy="13716000"/>
          </a:xfrm>
        </p:grpSpPr>
        <p:pic>
          <p:nvPicPr>
            <p:cNvPr id="393" name="Shape 393"/>
            <p:cNvPicPr preferRelativeResize="0"/>
            <p:nvPr/>
          </p:nvPicPr>
          <p:blipFill rotWithShape="1">
            <a:blip r:embed="rId5">
              <a:alphaModFix/>
            </a:blip>
            <a:srcRect/>
            <a:stretch/>
          </p:blipFill>
          <p:spPr>
            <a:xfrm>
              <a:off x="2442543" y="2379328"/>
              <a:ext cx="24377649" cy="13683342"/>
            </a:xfrm>
            <a:prstGeom prst="rect">
              <a:avLst/>
            </a:prstGeom>
            <a:noFill/>
            <a:ln>
              <a:noFill/>
            </a:ln>
          </p:spPr>
        </p:pic>
        <p:sp>
          <p:nvSpPr>
            <p:cNvPr id="394" name="Shape 394"/>
            <p:cNvSpPr/>
            <p:nvPr/>
          </p:nvSpPr>
          <p:spPr>
            <a:xfrm>
              <a:off x="17760064" y="1297490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5" name="Shape 395"/>
            <p:cNvPicPr preferRelativeResize="0"/>
            <p:nvPr/>
          </p:nvPicPr>
          <p:blipFill rotWithShape="1">
            <a:blip r:embed="rId6">
              <a:alphaModFix/>
            </a:blip>
            <a:srcRect/>
            <a:stretch/>
          </p:blipFill>
          <p:spPr>
            <a:xfrm>
              <a:off x="18575173" y="12974906"/>
              <a:ext cx="8245019" cy="3120421"/>
            </a:xfrm>
            <a:prstGeom prst="rect">
              <a:avLst/>
            </a:prstGeom>
            <a:noFill/>
            <a:ln>
              <a:noFill/>
            </a:ln>
          </p:spPr>
        </p:pic>
        <p:sp>
          <p:nvSpPr>
            <p:cNvPr id="396" name="Shape 396"/>
            <p:cNvSpPr txBox="1"/>
            <p:nvPr/>
          </p:nvSpPr>
          <p:spPr>
            <a:xfrm>
              <a:off x="19947223" y="4758017"/>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4000" b="1" i="0" u="none" strike="noStrike" cap="none">
                  <a:solidFill>
                    <a:srgbClr val="FCB614"/>
                  </a:solidFill>
                  <a:latin typeface="Montserrat"/>
                  <a:ea typeface="Montserrat"/>
                  <a:cs typeface="Montserrat"/>
                  <a:sym typeface="Montserrat"/>
                </a:rPr>
                <a:t>21” SLR – 2050s to 2100s</a:t>
              </a:r>
            </a:p>
          </p:txBody>
        </p:sp>
      </p:grpSp>
      <p:grpSp>
        <p:nvGrpSpPr>
          <p:cNvPr id="397" name="Shape 397"/>
          <p:cNvGrpSpPr/>
          <p:nvPr/>
        </p:nvGrpSpPr>
        <p:grpSpPr>
          <a:xfrm>
            <a:off x="0" y="0"/>
            <a:ext cx="24388180" cy="13715999"/>
            <a:chOff x="9398002" y="-14844693"/>
            <a:chExt cx="24388180" cy="13715999"/>
          </a:xfrm>
        </p:grpSpPr>
        <p:pic>
          <p:nvPicPr>
            <p:cNvPr id="398" name="Shape 398"/>
            <p:cNvPicPr preferRelativeResize="0"/>
            <p:nvPr/>
          </p:nvPicPr>
          <p:blipFill rotWithShape="1">
            <a:blip r:embed="rId7">
              <a:alphaModFix/>
            </a:blip>
            <a:srcRect/>
            <a:stretch/>
          </p:blipFill>
          <p:spPr>
            <a:xfrm>
              <a:off x="9398002" y="-14844693"/>
              <a:ext cx="24388180" cy="13715998"/>
            </a:xfrm>
            <a:prstGeom prst="rect">
              <a:avLst/>
            </a:prstGeom>
            <a:noFill/>
            <a:ln>
              <a:noFill/>
            </a:ln>
          </p:spPr>
        </p:pic>
        <p:sp>
          <p:nvSpPr>
            <p:cNvPr id="399" name="Shape 399"/>
            <p:cNvSpPr/>
            <p:nvPr/>
          </p:nvSpPr>
          <p:spPr>
            <a:xfrm>
              <a:off x="24726053" y="-424911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00" name="Shape 400"/>
            <p:cNvPicPr preferRelativeResize="0"/>
            <p:nvPr/>
          </p:nvPicPr>
          <p:blipFill rotWithShape="1">
            <a:blip r:embed="rId8">
              <a:alphaModFix/>
            </a:blip>
            <a:srcRect/>
            <a:stretch/>
          </p:blipFill>
          <p:spPr>
            <a:xfrm>
              <a:off x="25541162" y="-4249116"/>
              <a:ext cx="8245016" cy="3120421"/>
            </a:xfrm>
            <a:prstGeom prst="rect">
              <a:avLst/>
            </a:prstGeom>
            <a:noFill/>
            <a:ln>
              <a:noFill/>
            </a:ln>
          </p:spPr>
        </p:pic>
        <p:sp>
          <p:nvSpPr>
            <p:cNvPr id="401" name="Shape 401"/>
            <p:cNvSpPr txBox="1"/>
            <p:nvPr/>
          </p:nvSpPr>
          <p:spPr>
            <a:xfrm>
              <a:off x="26827584" y="-12473107"/>
              <a:ext cx="6756778"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3600" b="1" i="0" u="none" strike="noStrike" cap="none" dirty="0">
                  <a:solidFill>
                    <a:srgbClr val="FCB614"/>
                  </a:solidFill>
                  <a:latin typeface="Montserrat"/>
                  <a:ea typeface="Montserrat"/>
                  <a:cs typeface="Montserrat"/>
                  <a:sym typeface="Montserrat"/>
                </a:rPr>
                <a:t>36” SLR –  </a:t>
              </a:r>
              <a:r>
                <a:rPr lang="en-US" sz="3600" b="1" i="0" u="none" strike="noStrike" cap="none" dirty="0" err="1">
                  <a:solidFill>
                    <a:srgbClr val="FCB614"/>
                  </a:solidFill>
                  <a:latin typeface="Montserrat"/>
                  <a:ea typeface="Montserrat"/>
                  <a:cs typeface="Montserrat"/>
                  <a:sym typeface="Montserrat"/>
                </a:rPr>
                <a:t>en</a:t>
              </a:r>
              <a:r>
                <a:rPr lang="en-US" sz="3600" b="1" i="0" u="none" strike="noStrike" cap="none" dirty="0">
                  <a:solidFill>
                    <a:srgbClr val="FCB614"/>
                  </a:solidFill>
                  <a:latin typeface="Montserrat"/>
                  <a:ea typeface="Montserrat"/>
                  <a:cs typeface="Montserrat"/>
                  <a:sym typeface="Montserrat"/>
                </a:rPr>
                <a:t> 2070 o </a:t>
              </a:r>
              <a:r>
                <a:rPr lang="en-US" sz="3600" b="1" i="0" u="none" strike="noStrike" cap="none" dirty="0" err="1">
                  <a:solidFill>
                    <a:srgbClr val="FCB614"/>
                  </a:solidFill>
                  <a:latin typeface="Montserrat"/>
                  <a:ea typeface="Montserrat"/>
                  <a:cs typeface="Montserrat"/>
                  <a:sym typeface="Montserrat"/>
                </a:rPr>
                <a:t>posteriormente</a:t>
              </a:r>
              <a:endParaRPr lang="en-US" sz="3600" b="1" i="0" u="none" strike="noStrike" cap="none" dirty="0">
                <a:solidFill>
                  <a:srgbClr val="FCB614"/>
                </a:solidFill>
                <a:latin typeface="Montserrat"/>
                <a:ea typeface="Montserrat"/>
                <a:cs typeface="Montserrat"/>
                <a:sym typeface="Montserrat"/>
              </a:endParaRPr>
            </a:p>
          </p:txBody>
        </p:sp>
      </p:grpSp>
      <p:sp>
        <p:nvSpPr>
          <p:cNvPr id="402" name="Shape 40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403" name="Shape 403"/>
          <p:cNvSpPr txBox="1"/>
          <p:nvPr/>
        </p:nvSpPr>
        <p:spPr>
          <a:xfrm>
            <a:off x="1574826" y="482753"/>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INUNDACIONES</a:t>
            </a:r>
            <a:r>
              <a:rPr lang="en-US" sz="6600" b="0" i="0" u="none" strike="noStrike" cap="none" dirty="0">
                <a:solidFill>
                  <a:schemeClr val="dk2"/>
                </a:solidFill>
                <a:latin typeface="Montserrat"/>
                <a:ea typeface="Montserrat"/>
                <a:cs typeface="Montserrat"/>
                <a:sym typeface="Montserrat"/>
              </a:rPr>
              <a:t> A LO LARGO DE LA COSTA Y RIOS</a:t>
            </a:r>
          </a:p>
        </p:txBody>
      </p:sp>
      <p:sp>
        <p:nvSpPr>
          <p:cNvPr id="404" name="Shape 404"/>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20" name="文本框 1"/>
          <p:cNvSpPr txBox="1">
            <a:spLocks noChangeArrowheads="1"/>
          </p:cNvSpPr>
          <p:nvPr/>
        </p:nvSpPr>
        <p:spPr bwMode="auto">
          <a:xfrm>
            <a:off x="16963052" y="10731370"/>
            <a:ext cx="7409918" cy="892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400" dirty="0">
                <a:solidFill>
                  <a:srgbClr val="838280"/>
                </a:solidFill>
                <a:latin typeface="SimSun(body)"/>
                <a:ea typeface="SimSun" panose="02010600030101010101" pitchFamily="2" charset="-122"/>
              </a:rPr>
              <a:t>MAPA DE PROGRESIÓN DE LAS INUNDACIONES</a:t>
            </a:r>
          </a:p>
          <a:p>
            <a:pPr>
              <a:buFontTx/>
              <a:buNone/>
            </a:pPr>
            <a:r>
              <a:rPr lang="en-US" sz="2800" dirty="0">
                <a:solidFill>
                  <a:srgbClr val="838280"/>
                </a:solidFill>
                <a:latin typeface="SimSun(body)"/>
                <a:ea typeface="SimSun" panose="02010600030101010101" pitchFamily="2" charset="-122"/>
              </a:rPr>
              <a:t>      36” SLF – 2070 o </a:t>
            </a:r>
            <a:r>
              <a:rPr lang="en-US" sz="2800" dirty="0" err="1">
                <a:solidFill>
                  <a:srgbClr val="838280"/>
                </a:solidFill>
                <a:latin typeface="SimSun(body)"/>
                <a:ea typeface="SimSun" panose="02010600030101010101" pitchFamily="2" charset="-122"/>
              </a:rPr>
              <a:t>posteriormente</a:t>
            </a:r>
            <a:endParaRPr lang="en-US" sz="2800" dirty="0">
              <a:solidFill>
                <a:srgbClr val="838280"/>
              </a:solidFill>
              <a:latin typeface="SimSun(body)"/>
              <a:ea typeface="SimSun" panose="02010600030101010101" pitchFamily="2" charset="-122"/>
            </a:endParaRPr>
          </a:p>
        </p:txBody>
      </p:sp>
      <p:sp>
        <p:nvSpPr>
          <p:cNvPr id="21" name="文本框 1"/>
          <p:cNvSpPr txBox="1">
            <a:spLocks noChangeArrowheads="1"/>
          </p:cNvSpPr>
          <p:nvPr/>
        </p:nvSpPr>
        <p:spPr bwMode="auto">
          <a:xfrm>
            <a:off x="17734730" y="12975390"/>
            <a:ext cx="466717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err="1">
                <a:solidFill>
                  <a:srgbClr val="838280"/>
                </a:solidFill>
                <a:latin typeface="SimSun(body)"/>
                <a:ea typeface="+mj-ea"/>
              </a:rPr>
              <a:t>Carreteras</a:t>
            </a:r>
            <a:r>
              <a:rPr lang="en-US" sz="2800" dirty="0">
                <a:solidFill>
                  <a:srgbClr val="838280"/>
                </a:solidFill>
                <a:latin typeface="SimSun(body)"/>
                <a:ea typeface="+mj-ea"/>
              </a:rPr>
              <a:t> </a:t>
            </a:r>
            <a:r>
              <a:rPr lang="en-US" sz="2800" dirty="0" err="1">
                <a:solidFill>
                  <a:srgbClr val="838280"/>
                </a:solidFill>
                <a:latin typeface="SimSun(body)"/>
                <a:ea typeface="+mj-ea"/>
              </a:rPr>
              <a:t>principales</a:t>
            </a:r>
            <a:endParaRPr lang="zh-CN" altLang="en-US" sz="2800" dirty="0">
              <a:solidFill>
                <a:srgbClr val="838280"/>
              </a:solidFill>
              <a:latin typeface="SimSun(body)"/>
              <a:ea typeface="+mj-ea"/>
            </a:endParaRPr>
          </a:p>
        </p:txBody>
      </p:sp>
      <p:sp>
        <p:nvSpPr>
          <p:cNvPr id="22" name="文本框 1"/>
          <p:cNvSpPr txBox="1">
            <a:spLocks noChangeArrowheads="1"/>
          </p:cNvSpPr>
          <p:nvPr/>
        </p:nvSpPr>
        <p:spPr bwMode="auto">
          <a:xfrm>
            <a:off x="17671557" y="11567938"/>
            <a:ext cx="642149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dirty="0">
                <a:solidFill>
                  <a:srgbClr val="838280"/>
                </a:solidFill>
                <a:latin typeface="SimSun(body)"/>
              </a:rPr>
              <a:t>Promedio mensual de marea alta</a:t>
            </a:r>
            <a:endParaRPr lang="zh-CN" altLang="en-US" sz="4800" dirty="0">
              <a:solidFill>
                <a:srgbClr val="838280"/>
              </a:solidFill>
              <a:latin typeface="SimSun(body)"/>
              <a:ea typeface="+mj-ea"/>
            </a:endParaRPr>
          </a:p>
        </p:txBody>
      </p:sp>
      <p:sp>
        <p:nvSpPr>
          <p:cNvPr id="23" name="文本框 1"/>
          <p:cNvSpPr txBox="1">
            <a:spLocks noChangeArrowheads="1"/>
          </p:cNvSpPr>
          <p:nvPr/>
        </p:nvSpPr>
        <p:spPr bwMode="auto">
          <a:xfrm>
            <a:off x="17652151" y="12022697"/>
            <a:ext cx="674656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dirty="0">
                <a:solidFill>
                  <a:srgbClr val="838280"/>
                </a:solidFill>
                <a:latin typeface="SimSun(body)"/>
              </a:rPr>
              <a:t>10% de probabilidad anual de inundación</a:t>
            </a:r>
            <a:endParaRPr lang="en-US" sz="4800" dirty="0">
              <a:solidFill>
                <a:srgbClr val="838280"/>
              </a:solidFill>
              <a:latin typeface="SimSun(body)"/>
              <a:ea typeface="+mj-ea"/>
            </a:endParaRPr>
          </a:p>
        </p:txBody>
      </p:sp>
      <p:sp>
        <p:nvSpPr>
          <p:cNvPr id="24" name="文本框 1"/>
          <p:cNvSpPr txBox="1">
            <a:spLocks noChangeArrowheads="1"/>
          </p:cNvSpPr>
          <p:nvPr/>
        </p:nvSpPr>
        <p:spPr bwMode="auto">
          <a:xfrm>
            <a:off x="17703052" y="12515409"/>
            <a:ext cx="6685124"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dirty="0">
                <a:solidFill>
                  <a:srgbClr val="838280"/>
                </a:solidFill>
                <a:latin typeface="SimSun(body)"/>
              </a:rPr>
              <a:t>1% de probabilidad anual de inundación</a:t>
            </a:r>
            <a:endParaRPr lang="en-US" sz="4800" dirty="0">
              <a:solidFill>
                <a:srgbClr val="838280"/>
              </a:solidFill>
              <a:latin typeface="SimSun(body)"/>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10" name="Shape 410"/>
          <p:cNvSpPr txBox="1"/>
          <p:nvPr/>
        </p:nvSpPr>
        <p:spPr>
          <a:xfrm>
            <a:off x="16574217" y="12039960"/>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6600" b="1" i="0" u="none" strike="noStrike" cap="none">
                <a:solidFill>
                  <a:srgbClr val="FCB614"/>
                </a:solidFill>
                <a:latin typeface="Montserrat"/>
                <a:ea typeface="Montserrat"/>
                <a:cs typeface="Montserrat"/>
                <a:sym typeface="Montserrat"/>
              </a:rPr>
              <a:t>2070+</a:t>
            </a:r>
          </a:p>
        </p:txBody>
      </p:sp>
      <p:sp>
        <p:nvSpPr>
          <p:cNvPr id="411" name="Shape 411"/>
          <p:cNvSpPr txBox="1"/>
          <p:nvPr/>
        </p:nvSpPr>
        <p:spPr>
          <a:xfrm>
            <a:off x="3616751" y="12086315"/>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6600" b="1" i="0" u="none" strike="noStrike" cap="none">
                <a:solidFill>
                  <a:srgbClr val="FCB614"/>
                </a:solidFill>
                <a:latin typeface="Montserrat"/>
                <a:ea typeface="Montserrat"/>
                <a:cs typeface="Montserrat"/>
                <a:sym typeface="Montserrat"/>
              </a:rPr>
              <a:t>2030+</a:t>
            </a:r>
          </a:p>
        </p:txBody>
      </p:sp>
      <p:pic>
        <p:nvPicPr>
          <p:cNvPr id="412" name="Shape 412"/>
          <p:cNvPicPr preferRelativeResize="0"/>
          <p:nvPr/>
        </p:nvPicPr>
        <p:blipFill rotWithShape="1">
          <a:blip r:embed="rId3">
            <a:alphaModFix/>
          </a:blip>
          <a:srcRect/>
          <a:stretch/>
        </p:blipFill>
        <p:spPr>
          <a:xfrm>
            <a:off x="3486123" y="8954622"/>
            <a:ext cx="2540000" cy="2540000"/>
          </a:xfrm>
          <a:prstGeom prst="rect">
            <a:avLst/>
          </a:prstGeom>
          <a:noFill/>
          <a:ln>
            <a:noFill/>
          </a:ln>
        </p:spPr>
      </p:pic>
      <p:pic>
        <p:nvPicPr>
          <p:cNvPr id="413" name="Shape 413"/>
          <p:cNvPicPr preferRelativeResize="0"/>
          <p:nvPr/>
        </p:nvPicPr>
        <p:blipFill rotWithShape="1">
          <a:blip r:embed="rId3">
            <a:alphaModFix/>
          </a:blip>
          <a:srcRect/>
          <a:stretch/>
        </p:blipFill>
        <p:spPr>
          <a:xfrm>
            <a:off x="3486489" y="6374039"/>
            <a:ext cx="2540000" cy="2540000"/>
          </a:xfrm>
          <a:prstGeom prst="rect">
            <a:avLst/>
          </a:prstGeom>
          <a:noFill/>
          <a:ln>
            <a:noFill/>
          </a:ln>
        </p:spPr>
      </p:pic>
      <p:sp>
        <p:nvSpPr>
          <p:cNvPr id="414" name="Shape 414"/>
          <p:cNvSpPr txBox="1"/>
          <p:nvPr/>
        </p:nvSpPr>
        <p:spPr>
          <a:xfrm>
            <a:off x="13031205" y="4532592"/>
            <a:ext cx="2581173"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85,000</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PERSONAS</a:t>
            </a:r>
          </a:p>
        </p:txBody>
      </p:sp>
      <p:pic>
        <p:nvPicPr>
          <p:cNvPr id="415" name="Shape 415"/>
          <p:cNvPicPr preferRelativeResize="0"/>
          <p:nvPr/>
        </p:nvPicPr>
        <p:blipFill rotWithShape="1">
          <a:blip r:embed="rId4">
            <a:alphaModFix/>
          </a:blip>
          <a:srcRect/>
          <a:stretch/>
        </p:blipFill>
        <p:spPr>
          <a:xfrm>
            <a:off x="6304705" y="9335335"/>
            <a:ext cx="2159288" cy="2159288"/>
          </a:xfrm>
          <a:prstGeom prst="rect">
            <a:avLst/>
          </a:prstGeom>
          <a:noFill/>
          <a:ln>
            <a:noFill/>
          </a:ln>
        </p:spPr>
      </p:pic>
      <p:pic>
        <p:nvPicPr>
          <p:cNvPr id="416" name="Shape 416"/>
          <p:cNvPicPr preferRelativeResize="0"/>
          <p:nvPr/>
        </p:nvPicPr>
        <p:blipFill rotWithShape="1">
          <a:blip r:embed="rId4">
            <a:alphaModFix/>
          </a:blip>
          <a:srcRect/>
          <a:stretch/>
        </p:blipFill>
        <p:spPr>
          <a:xfrm>
            <a:off x="6304705" y="6880200"/>
            <a:ext cx="2159288" cy="2159288"/>
          </a:xfrm>
          <a:prstGeom prst="rect">
            <a:avLst/>
          </a:prstGeom>
          <a:noFill/>
          <a:ln>
            <a:noFill/>
          </a:ln>
        </p:spPr>
      </p:pic>
      <p:sp>
        <p:nvSpPr>
          <p:cNvPr id="417" name="Shape 417"/>
          <p:cNvSpPr txBox="1"/>
          <p:nvPr/>
        </p:nvSpPr>
        <p:spPr>
          <a:xfrm>
            <a:off x="3968839" y="4949969"/>
            <a:ext cx="4898144"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2,000 EDIFICIONS</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a:t>
            </a:r>
            <a:r>
              <a:rPr lang="en-US" sz="3200" b="1" i="0" u="none" strike="noStrike" cap="none" dirty="0" err="1">
                <a:solidFill>
                  <a:srgbClr val="FCB614"/>
                </a:solidFill>
                <a:latin typeface="Montserrat"/>
                <a:ea typeface="Montserrat"/>
                <a:cs typeface="Montserrat"/>
                <a:sym typeface="Montserrat"/>
              </a:rPr>
              <a:t>Valorados</a:t>
            </a:r>
            <a:r>
              <a:rPr lang="en-US" sz="3200" b="1" i="0" u="none" strike="noStrike" cap="none" dirty="0">
                <a:solidFill>
                  <a:srgbClr val="FCB614"/>
                </a:solidFill>
                <a:latin typeface="Montserrat"/>
                <a:ea typeface="Montserrat"/>
                <a:cs typeface="Montserrat"/>
                <a:sym typeface="Montserrat"/>
              </a:rPr>
              <a:t> </a:t>
            </a:r>
            <a:r>
              <a:rPr lang="en-US" sz="3200" b="1" i="0" u="none" strike="noStrike" cap="none" dirty="0" err="1">
                <a:solidFill>
                  <a:srgbClr val="FCB614"/>
                </a:solidFill>
                <a:latin typeface="Montserrat"/>
                <a:ea typeface="Montserrat"/>
                <a:cs typeface="Montserrat"/>
                <a:sym typeface="Montserrat"/>
              </a:rPr>
              <a:t>en</a:t>
            </a:r>
            <a:r>
              <a:rPr lang="en-US" sz="3200" b="1" i="0" u="none" strike="noStrike" cap="none" dirty="0">
                <a:solidFill>
                  <a:srgbClr val="FCB614"/>
                </a:solidFill>
                <a:latin typeface="Montserrat"/>
                <a:ea typeface="Montserrat"/>
                <a:cs typeface="Montserrat"/>
                <a:sym typeface="Montserrat"/>
              </a:rPr>
              <a:t> $20B)</a:t>
            </a:r>
          </a:p>
        </p:txBody>
      </p:sp>
      <p:sp>
        <p:nvSpPr>
          <p:cNvPr id="418" name="Shape 418"/>
          <p:cNvSpPr/>
          <p:nvPr/>
        </p:nvSpPr>
        <p:spPr>
          <a:xfrm>
            <a:off x="1522270" y="11732960"/>
            <a:ext cx="6941722" cy="5750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19" name="Shape 419"/>
          <p:cNvPicPr preferRelativeResize="0"/>
          <p:nvPr/>
        </p:nvPicPr>
        <p:blipFill rotWithShape="1">
          <a:blip r:embed="rId3">
            <a:alphaModFix/>
          </a:blip>
          <a:srcRect/>
          <a:stretch/>
        </p:blipFill>
        <p:spPr>
          <a:xfrm>
            <a:off x="18585206" y="9612936"/>
            <a:ext cx="1893512" cy="1893512"/>
          </a:xfrm>
          <a:prstGeom prst="rect">
            <a:avLst/>
          </a:prstGeom>
          <a:noFill/>
          <a:ln>
            <a:noFill/>
          </a:ln>
        </p:spPr>
      </p:pic>
      <p:pic>
        <p:nvPicPr>
          <p:cNvPr id="420" name="Shape 420"/>
          <p:cNvPicPr preferRelativeResize="0"/>
          <p:nvPr/>
        </p:nvPicPr>
        <p:blipFill rotWithShape="1">
          <a:blip r:embed="rId5">
            <a:alphaModFix/>
          </a:blip>
          <a:srcRect/>
          <a:stretch/>
        </p:blipFill>
        <p:spPr>
          <a:xfrm>
            <a:off x="20390870" y="9953228"/>
            <a:ext cx="1520783" cy="1520783"/>
          </a:xfrm>
          <a:prstGeom prst="rect">
            <a:avLst/>
          </a:prstGeom>
          <a:noFill/>
          <a:ln>
            <a:noFill/>
          </a:ln>
        </p:spPr>
      </p:pic>
      <p:pic>
        <p:nvPicPr>
          <p:cNvPr id="421" name="Shape 421"/>
          <p:cNvPicPr preferRelativeResize="0"/>
          <p:nvPr/>
        </p:nvPicPr>
        <p:blipFill rotWithShape="1">
          <a:blip r:embed="rId5">
            <a:alphaModFix/>
          </a:blip>
          <a:srcRect/>
          <a:stretch/>
        </p:blipFill>
        <p:spPr>
          <a:xfrm>
            <a:off x="20390870" y="8343352"/>
            <a:ext cx="1520783" cy="1520783"/>
          </a:xfrm>
          <a:prstGeom prst="rect">
            <a:avLst/>
          </a:prstGeom>
          <a:noFill/>
          <a:ln>
            <a:noFill/>
          </a:ln>
        </p:spPr>
      </p:pic>
      <p:sp>
        <p:nvSpPr>
          <p:cNvPr id="422" name="Shape 422"/>
          <p:cNvSpPr txBox="1"/>
          <p:nvPr/>
        </p:nvSpPr>
        <p:spPr>
          <a:xfrm>
            <a:off x="15612379" y="3197930"/>
            <a:ext cx="5312036"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12,000 EDIFICIOS</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a:t>
            </a:r>
            <a:r>
              <a:rPr lang="en-US" sz="3200" b="1" i="0" u="none" strike="noStrike" cap="none" dirty="0" err="1">
                <a:solidFill>
                  <a:srgbClr val="FCB614"/>
                </a:solidFill>
                <a:latin typeface="Montserrat"/>
                <a:ea typeface="Montserrat"/>
                <a:cs typeface="Montserrat"/>
                <a:sym typeface="Montserrat"/>
              </a:rPr>
              <a:t>Valorados</a:t>
            </a:r>
            <a:r>
              <a:rPr lang="en-US" sz="3200" b="1" i="0" u="none" strike="noStrike" cap="none" dirty="0">
                <a:solidFill>
                  <a:srgbClr val="FCB614"/>
                </a:solidFill>
                <a:latin typeface="Montserrat"/>
                <a:ea typeface="Montserrat"/>
                <a:cs typeface="Montserrat"/>
                <a:sym typeface="Montserrat"/>
              </a:rPr>
              <a:t> </a:t>
            </a:r>
            <a:r>
              <a:rPr lang="en-US" sz="3200" b="1" i="0" u="none" strike="noStrike" cap="none" dirty="0" err="1">
                <a:solidFill>
                  <a:srgbClr val="FCB614"/>
                </a:solidFill>
                <a:latin typeface="Montserrat"/>
                <a:ea typeface="Montserrat"/>
                <a:cs typeface="Montserrat"/>
                <a:sym typeface="Montserrat"/>
              </a:rPr>
              <a:t>en</a:t>
            </a:r>
            <a:r>
              <a:rPr lang="en-US" sz="3200" b="1" i="0" u="none" strike="noStrike" cap="none" dirty="0">
                <a:solidFill>
                  <a:srgbClr val="FCB614"/>
                </a:solidFill>
                <a:latin typeface="Montserrat"/>
                <a:ea typeface="Montserrat"/>
                <a:cs typeface="Montserrat"/>
                <a:sym typeface="Montserrat"/>
              </a:rPr>
              <a:t> $85B)</a:t>
            </a:r>
          </a:p>
        </p:txBody>
      </p:sp>
      <p:sp>
        <p:nvSpPr>
          <p:cNvPr id="423" name="Shape 423"/>
          <p:cNvSpPr/>
          <p:nvPr/>
        </p:nvSpPr>
        <p:spPr>
          <a:xfrm rot="10800000" flipH="1">
            <a:off x="12061429" y="11769854"/>
            <a:ext cx="10945795" cy="6233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24" name="Shape 424"/>
          <p:cNvPicPr preferRelativeResize="0"/>
          <p:nvPr/>
        </p:nvPicPr>
        <p:blipFill rotWithShape="1">
          <a:blip r:embed="rId6">
            <a:alphaModFix/>
          </a:blip>
          <a:srcRect/>
          <a:stretch/>
        </p:blipFill>
        <p:spPr>
          <a:xfrm>
            <a:off x="1936184" y="10655503"/>
            <a:ext cx="839118" cy="839118"/>
          </a:xfrm>
          <a:prstGeom prst="rect">
            <a:avLst/>
          </a:prstGeom>
          <a:noFill/>
          <a:ln>
            <a:noFill/>
          </a:ln>
        </p:spPr>
      </p:pic>
      <p:pic>
        <p:nvPicPr>
          <p:cNvPr id="425" name="Shape 425"/>
          <p:cNvPicPr preferRelativeResize="0"/>
          <p:nvPr/>
        </p:nvPicPr>
        <p:blipFill rotWithShape="1">
          <a:blip r:embed="rId6">
            <a:alphaModFix/>
          </a:blip>
          <a:srcRect/>
          <a:stretch/>
        </p:blipFill>
        <p:spPr>
          <a:xfrm>
            <a:off x="1928108" y="9723764"/>
            <a:ext cx="839118" cy="839118"/>
          </a:xfrm>
          <a:prstGeom prst="rect">
            <a:avLst/>
          </a:prstGeom>
          <a:noFill/>
          <a:ln>
            <a:noFill/>
          </a:ln>
        </p:spPr>
      </p:pic>
      <p:pic>
        <p:nvPicPr>
          <p:cNvPr id="426" name="Shape 426"/>
          <p:cNvPicPr preferRelativeResize="0"/>
          <p:nvPr/>
        </p:nvPicPr>
        <p:blipFill rotWithShape="1">
          <a:blip r:embed="rId6">
            <a:alphaModFix/>
          </a:blip>
          <a:srcRect/>
          <a:stretch/>
        </p:blipFill>
        <p:spPr>
          <a:xfrm>
            <a:off x="1939819" y="8811786"/>
            <a:ext cx="839118" cy="839118"/>
          </a:xfrm>
          <a:prstGeom prst="rect">
            <a:avLst/>
          </a:prstGeom>
          <a:noFill/>
          <a:ln>
            <a:noFill/>
          </a:ln>
        </p:spPr>
      </p:pic>
      <p:pic>
        <p:nvPicPr>
          <p:cNvPr id="427" name="Shape 427"/>
          <p:cNvPicPr preferRelativeResize="0"/>
          <p:nvPr/>
        </p:nvPicPr>
        <p:blipFill rotWithShape="1">
          <a:blip r:embed="rId6">
            <a:alphaModFix/>
          </a:blip>
          <a:srcRect/>
          <a:stretch/>
        </p:blipFill>
        <p:spPr>
          <a:xfrm>
            <a:off x="1939818" y="7871668"/>
            <a:ext cx="839118" cy="839118"/>
          </a:xfrm>
          <a:prstGeom prst="rect">
            <a:avLst/>
          </a:prstGeom>
          <a:noFill/>
          <a:ln>
            <a:noFill/>
          </a:ln>
        </p:spPr>
      </p:pic>
      <p:pic>
        <p:nvPicPr>
          <p:cNvPr id="428" name="Shape 428"/>
          <p:cNvPicPr preferRelativeResize="0"/>
          <p:nvPr/>
        </p:nvPicPr>
        <p:blipFill rotWithShape="1">
          <a:blip r:embed="rId6">
            <a:alphaModFix/>
          </a:blip>
          <a:srcRect/>
          <a:stretch/>
        </p:blipFill>
        <p:spPr>
          <a:xfrm>
            <a:off x="1939817" y="6941392"/>
            <a:ext cx="839118" cy="839118"/>
          </a:xfrm>
          <a:prstGeom prst="rect">
            <a:avLst/>
          </a:prstGeom>
          <a:noFill/>
          <a:ln>
            <a:noFill/>
          </a:ln>
        </p:spPr>
      </p:pic>
      <p:pic>
        <p:nvPicPr>
          <p:cNvPr id="429" name="Shape 429"/>
          <p:cNvPicPr preferRelativeResize="0"/>
          <p:nvPr/>
        </p:nvPicPr>
        <p:blipFill rotWithShape="1">
          <a:blip r:embed="rId6">
            <a:alphaModFix/>
          </a:blip>
          <a:srcRect/>
          <a:stretch/>
        </p:blipFill>
        <p:spPr>
          <a:xfrm>
            <a:off x="1939816" y="6041082"/>
            <a:ext cx="839118" cy="839118"/>
          </a:xfrm>
          <a:prstGeom prst="rect">
            <a:avLst/>
          </a:prstGeom>
          <a:noFill/>
          <a:ln>
            <a:noFill/>
          </a:ln>
        </p:spPr>
      </p:pic>
      <p:pic>
        <p:nvPicPr>
          <p:cNvPr id="430" name="Shape 430"/>
          <p:cNvPicPr preferRelativeResize="0"/>
          <p:nvPr/>
        </p:nvPicPr>
        <p:blipFill rotWithShape="1">
          <a:blip r:embed="rId6">
            <a:alphaModFix/>
          </a:blip>
          <a:srcRect/>
          <a:stretch/>
        </p:blipFill>
        <p:spPr>
          <a:xfrm>
            <a:off x="15352384" y="10667331"/>
            <a:ext cx="839118" cy="839118"/>
          </a:xfrm>
          <a:prstGeom prst="rect">
            <a:avLst/>
          </a:prstGeom>
          <a:noFill/>
          <a:ln>
            <a:noFill/>
          </a:ln>
        </p:spPr>
      </p:pic>
      <p:pic>
        <p:nvPicPr>
          <p:cNvPr id="431" name="Shape 431"/>
          <p:cNvPicPr preferRelativeResize="0"/>
          <p:nvPr/>
        </p:nvPicPr>
        <p:blipFill rotWithShape="1">
          <a:blip r:embed="rId6">
            <a:alphaModFix/>
          </a:blip>
          <a:srcRect/>
          <a:stretch/>
        </p:blipFill>
        <p:spPr>
          <a:xfrm>
            <a:off x="15344307" y="9735592"/>
            <a:ext cx="839118" cy="839118"/>
          </a:xfrm>
          <a:prstGeom prst="rect">
            <a:avLst/>
          </a:prstGeom>
          <a:noFill/>
          <a:ln>
            <a:noFill/>
          </a:ln>
        </p:spPr>
      </p:pic>
      <p:pic>
        <p:nvPicPr>
          <p:cNvPr id="432" name="Shape 432"/>
          <p:cNvPicPr preferRelativeResize="0"/>
          <p:nvPr/>
        </p:nvPicPr>
        <p:blipFill rotWithShape="1">
          <a:blip r:embed="rId6">
            <a:alphaModFix/>
          </a:blip>
          <a:srcRect/>
          <a:stretch/>
        </p:blipFill>
        <p:spPr>
          <a:xfrm>
            <a:off x="15356020" y="8823614"/>
            <a:ext cx="839118" cy="839118"/>
          </a:xfrm>
          <a:prstGeom prst="rect">
            <a:avLst/>
          </a:prstGeom>
          <a:noFill/>
          <a:ln>
            <a:noFill/>
          </a:ln>
        </p:spPr>
      </p:pic>
      <p:pic>
        <p:nvPicPr>
          <p:cNvPr id="433" name="Shape 433"/>
          <p:cNvPicPr preferRelativeResize="0"/>
          <p:nvPr/>
        </p:nvPicPr>
        <p:blipFill rotWithShape="1">
          <a:blip r:embed="rId6">
            <a:alphaModFix/>
          </a:blip>
          <a:srcRect/>
          <a:stretch/>
        </p:blipFill>
        <p:spPr>
          <a:xfrm>
            <a:off x="15356018" y="7883496"/>
            <a:ext cx="839118" cy="839118"/>
          </a:xfrm>
          <a:prstGeom prst="rect">
            <a:avLst/>
          </a:prstGeom>
          <a:noFill/>
          <a:ln>
            <a:noFill/>
          </a:ln>
        </p:spPr>
      </p:pic>
      <p:pic>
        <p:nvPicPr>
          <p:cNvPr id="434" name="Shape 434"/>
          <p:cNvPicPr preferRelativeResize="0"/>
          <p:nvPr/>
        </p:nvPicPr>
        <p:blipFill rotWithShape="1">
          <a:blip r:embed="rId6">
            <a:alphaModFix/>
          </a:blip>
          <a:srcRect/>
          <a:stretch/>
        </p:blipFill>
        <p:spPr>
          <a:xfrm>
            <a:off x="14932825" y="6986157"/>
            <a:ext cx="839118" cy="839118"/>
          </a:xfrm>
          <a:prstGeom prst="rect">
            <a:avLst/>
          </a:prstGeom>
          <a:noFill/>
          <a:ln>
            <a:noFill/>
          </a:ln>
        </p:spPr>
      </p:pic>
      <p:pic>
        <p:nvPicPr>
          <p:cNvPr id="435" name="Shape 435"/>
          <p:cNvPicPr preferRelativeResize="0"/>
          <p:nvPr/>
        </p:nvPicPr>
        <p:blipFill rotWithShape="1">
          <a:blip r:embed="rId6">
            <a:alphaModFix/>
          </a:blip>
          <a:srcRect/>
          <a:stretch/>
        </p:blipFill>
        <p:spPr>
          <a:xfrm>
            <a:off x="14932823" y="6085848"/>
            <a:ext cx="839118" cy="839118"/>
          </a:xfrm>
          <a:prstGeom prst="rect">
            <a:avLst/>
          </a:prstGeom>
          <a:noFill/>
          <a:ln>
            <a:noFill/>
          </a:ln>
        </p:spPr>
      </p:pic>
      <p:pic>
        <p:nvPicPr>
          <p:cNvPr id="436" name="Shape 436"/>
          <p:cNvPicPr preferRelativeResize="0"/>
          <p:nvPr/>
        </p:nvPicPr>
        <p:blipFill rotWithShape="1">
          <a:blip r:embed="rId6">
            <a:alphaModFix/>
          </a:blip>
          <a:srcRect/>
          <a:stretch/>
        </p:blipFill>
        <p:spPr>
          <a:xfrm>
            <a:off x="14505189" y="10667331"/>
            <a:ext cx="839118" cy="839118"/>
          </a:xfrm>
          <a:prstGeom prst="rect">
            <a:avLst/>
          </a:prstGeom>
          <a:noFill/>
          <a:ln>
            <a:noFill/>
          </a:ln>
        </p:spPr>
      </p:pic>
      <p:pic>
        <p:nvPicPr>
          <p:cNvPr id="437" name="Shape 437"/>
          <p:cNvPicPr preferRelativeResize="0"/>
          <p:nvPr/>
        </p:nvPicPr>
        <p:blipFill rotWithShape="1">
          <a:blip r:embed="rId6">
            <a:alphaModFix/>
          </a:blip>
          <a:srcRect/>
          <a:stretch/>
        </p:blipFill>
        <p:spPr>
          <a:xfrm>
            <a:off x="14497112" y="9735592"/>
            <a:ext cx="839118" cy="839118"/>
          </a:xfrm>
          <a:prstGeom prst="rect">
            <a:avLst/>
          </a:prstGeom>
          <a:noFill/>
          <a:ln>
            <a:noFill/>
          </a:ln>
        </p:spPr>
      </p:pic>
      <p:pic>
        <p:nvPicPr>
          <p:cNvPr id="438" name="Shape 438"/>
          <p:cNvPicPr preferRelativeResize="0"/>
          <p:nvPr/>
        </p:nvPicPr>
        <p:blipFill rotWithShape="1">
          <a:blip r:embed="rId6">
            <a:alphaModFix/>
          </a:blip>
          <a:srcRect/>
          <a:stretch/>
        </p:blipFill>
        <p:spPr>
          <a:xfrm>
            <a:off x="14508823" y="8823614"/>
            <a:ext cx="839118" cy="839118"/>
          </a:xfrm>
          <a:prstGeom prst="rect">
            <a:avLst/>
          </a:prstGeom>
          <a:noFill/>
          <a:ln>
            <a:noFill/>
          </a:ln>
        </p:spPr>
      </p:pic>
      <p:pic>
        <p:nvPicPr>
          <p:cNvPr id="439" name="Shape 439"/>
          <p:cNvPicPr preferRelativeResize="0"/>
          <p:nvPr/>
        </p:nvPicPr>
        <p:blipFill rotWithShape="1">
          <a:blip r:embed="rId6">
            <a:alphaModFix/>
          </a:blip>
          <a:srcRect/>
          <a:stretch/>
        </p:blipFill>
        <p:spPr>
          <a:xfrm>
            <a:off x="14508823" y="7883496"/>
            <a:ext cx="839118" cy="839118"/>
          </a:xfrm>
          <a:prstGeom prst="rect">
            <a:avLst/>
          </a:prstGeom>
          <a:noFill/>
          <a:ln>
            <a:noFill/>
          </a:ln>
        </p:spPr>
      </p:pic>
      <p:pic>
        <p:nvPicPr>
          <p:cNvPr id="440" name="Shape 440"/>
          <p:cNvPicPr preferRelativeResize="0"/>
          <p:nvPr/>
        </p:nvPicPr>
        <p:blipFill rotWithShape="1">
          <a:blip r:embed="rId6">
            <a:alphaModFix/>
          </a:blip>
          <a:srcRect/>
          <a:stretch/>
        </p:blipFill>
        <p:spPr>
          <a:xfrm>
            <a:off x="14085629" y="6986157"/>
            <a:ext cx="839118" cy="839118"/>
          </a:xfrm>
          <a:prstGeom prst="rect">
            <a:avLst/>
          </a:prstGeom>
          <a:noFill/>
          <a:ln>
            <a:noFill/>
          </a:ln>
        </p:spPr>
      </p:pic>
      <p:pic>
        <p:nvPicPr>
          <p:cNvPr id="441" name="Shape 441"/>
          <p:cNvPicPr preferRelativeResize="0"/>
          <p:nvPr/>
        </p:nvPicPr>
        <p:blipFill rotWithShape="1">
          <a:blip r:embed="rId6">
            <a:alphaModFix/>
          </a:blip>
          <a:srcRect/>
          <a:stretch/>
        </p:blipFill>
        <p:spPr>
          <a:xfrm>
            <a:off x="14085628" y="6085848"/>
            <a:ext cx="839118" cy="839118"/>
          </a:xfrm>
          <a:prstGeom prst="rect">
            <a:avLst/>
          </a:prstGeom>
          <a:noFill/>
          <a:ln>
            <a:noFill/>
          </a:ln>
        </p:spPr>
      </p:pic>
      <p:pic>
        <p:nvPicPr>
          <p:cNvPr id="442" name="Shape 442"/>
          <p:cNvPicPr preferRelativeResize="0"/>
          <p:nvPr/>
        </p:nvPicPr>
        <p:blipFill rotWithShape="1">
          <a:blip r:embed="rId6">
            <a:alphaModFix/>
          </a:blip>
          <a:srcRect/>
          <a:stretch/>
        </p:blipFill>
        <p:spPr>
          <a:xfrm>
            <a:off x="13702671" y="10667331"/>
            <a:ext cx="839118" cy="839118"/>
          </a:xfrm>
          <a:prstGeom prst="rect">
            <a:avLst/>
          </a:prstGeom>
          <a:noFill/>
          <a:ln>
            <a:noFill/>
          </a:ln>
        </p:spPr>
      </p:pic>
      <p:pic>
        <p:nvPicPr>
          <p:cNvPr id="443" name="Shape 443"/>
          <p:cNvPicPr preferRelativeResize="0"/>
          <p:nvPr/>
        </p:nvPicPr>
        <p:blipFill rotWithShape="1">
          <a:blip r:embed="rId6">
            <a:alphaModFix/>
          </a:blip>
          <a:srcRect/>
          <a:stretch/>
        </p:blipFill>
        <p:spPr>
          <a:xfrm>
            <a:off x="13694595" y="9735592"/>
            <a:ext cx="839118" cy="839118"/>
          </a:xfrm>
          <a:prstGeom prst="rect">
            <a:avLst/>
          </a:prstGeom>
          <a:noFill/>
          <a:ln>
            <a:noFill/>
          </a:ln>
        </p:spPr>
      </p:pic>
      <p:pic>
        <p:nvPicPr>
          <p:cNvPr id="444" name="Shape 444"/>
          <p:cNvPicPr preferRelativeResize="0"/>
          <p:nvPr/>
        </p:nvPicPr>
        <p:blipFill rotWithShape="1">
          <a:blip r:embed="rId6">
            <a:alphaModFix/>
          </a:blip>
          <a:srcRect/>
          <a:stretch/>
        </p:blipFill>
        <p:spPr>
          <a:xfrm>
            <a:off x="13706306" y="8823614"/>
            <a:ext cx="839118" cy="839118"/>
          </a:xfrm>
          <a:prstGeom prst="rect">
            <a:avLst/>
          </a:prstGeom>
          <a:noFill/>
          <a:ln>
            <a:noFill/>
          </a:ln>
        </p:spPr>
      </p:pic>
      <p:pic>
        <p:nvPicPr>
          <p:cNvPr id="445" name="Shape 445"/>
          <p:cNvPicPr preferRelativeResize="0"/>
          <p:nvPr/>
        </p:nvPicPr>
        <p:blipFill rotWithShape="1">
          <a:blip r:embed="rId6">
            <a:alphaModFix/>
          </a:blip>
          <a:srcRect/>
          <a:stretch/>
        </p:blipFill>
        <p:spPr>
          <a:xfrm>
            <a:off x="13706306" y="7883496"/>
            <a:ext cx="839118" cy="839118"/>
          </a:xfrm>
          <a:prstGeom prst="rect">
            <a:avLst/>
          </a:prstGeom>
          <a:noFill/>
          <a:ln>
            <a:noFill/>
          </a:ln>
        </p:spPr>
      </p:pic>
      <p:pic>
        <p:nvPicPr>
          <p:cNvPr id="446" name="Shape 446"/>
          <p:cNvPicPr preferRelativeResize="0"/>
          <p:nvPr/>
        </p:nvPicPr>
        <p:blipFill rotWithShape="1">
          <a:blip r:embed="rId6">
            <a:alphaModFix/>
          </a:blip>
          <a:srcRect/>
          <a:stretch/>
        </p:blipFill>
        <p:spPr>
          <a:xfrm>
            <a:off x="13283112" y="6986157"/>
            <a:ext cx="839118" cy="839118"/>
          </a:xfrm>
          <a:prstGeom prst="rect">
            <a:avLst/>
          </a:prstGeom>
          <a:noFill/>
          <a:ln>
            <a:noFill/>
          </a:ln>
        </p:spPr>
      </p:pic>
      <p:pic>
        <p:nvPicPr>
          <p:cNvPr id="447" name="Shape 447"/>
          <p:cNvPicPr preferRelativeResize="0"/>
          <p:nvPr/>
        </p:nvPicPr>
        <p:blipFill rotWithShape="1">
          <a:blip r:embed="rId6">
            <a:alphaModFix/>
          </a:blip>
          <a:srcRect/>
          <a:stretch/>
        </p:blipFill>
        <p:spPr>
          <a:xfrm>
            <a:off x="13283110" y="6085848"/>
            <a:ext cx="839118" cy="839118"/>
          </a:xfrm>
          <a:prstGeom prst="rect">
            <a:avLst/>
          </a:prstGeom>
          <a:noFill/>
          <a:ln>
            <a:noFill/>
          </a:ln>
        </p:spPr>
      </p:pic>
      <p:pic>
        <p:nvPicPr>
          <p:cNvPr id="448" name="Shape 448"/>
          <p:cNvPicPr preferRelativeResize="0"/>
          <p:nvPr/>
        </p:nvPicPr>
        <p:blipFill rotWithShape="1">
          <a:blip r:embed="rId6">
            <a:alphaModFix/>
          </a:blip>
          <a:srcRect/>
          <a:stretch/>
        </p:blipFill>
        <p:spPr>
          <a:xfrm>
            <a:off x="12875997" y="10670975"/>
            <a:ext cx="839118" cy="839118"/>
          </a:xfrm>
          <a:prstGeom prst="rect">
            <a:avLst/>
          </a:prstGeom>
          <a:noFill/>
          <a:ln>
            <a:noFill/>
          </a:ln>
        </p:spPr>
      </p:pic>
      <p:pic>
        <p:nvPicPr>
          <p:cNvPr id="449" name="Shape 449"/>
          <p:cNvPicPr preferRelativeResize="0"/>
          <p:nvPr/>
        </p:nvPicPr>
        <p:blipFill rotWithShape="1">
          <a:blip r:embed="rId6">
            <a:alphaModFix/>
          </a:blip>
          <a:srcRect/>
          <a:stretch/>
        </p:blipFill>
        <p:spPr>
          <a:xfrm>
            <a:off x="12867921" y="9739236"/>
            <a:ext cx="839118" cy="839118"/>
          </a:xfrm>
          <a:prstGeom prst="rect">
            <a:avLst/>
          </a:prstGeom>
          <a:noFill/>
          <a:ln>
            <a:noFill/>
          </a:ln>
        </p:spPr>
      </p:pic>
      <p:pic>
        <p:nvPicPr>
          <p:cNvPr id="450" name="Shape 450"/>
          <p:cNvPicPr preferRelativeResize="0"/>
          <p:nvPr/>
        </p:nvPicPr>
        <p:blipFill rotWithShape="1">
          <a:blip r:embed="rId6">
            <a:alphaModFix/>
          </a:blip>
          <a:srcRect/>
          <a:stretch/>
        </p:blipFill>
        <p:spPr>
          <a:xfrm>
            <a:off x="12879632" y="8827259"/>
            <a:ext cx="839118" cy="839118"/>
          </a:xfrm>
          <a:prstGeom prst="rect">
            <a:avLst/>
          </a:prstGeom>
          <a:noFill/>
          <a:ln>
            <a:noFill/>
          </a:ln>
        </p:spPr>
      </p:pic>
      <p:pic>
        <p:nvPicPr>
          <p:cNvPr id="451" name="Shape 451"/>
          <p:cNvPicPr preferRelativeResize="0"/>
          <p:nvPr/>
        </p:nvPicPr>
        <p:blipFill rotWithShape="1">
          <a:blip r:embed="rId6">
            <a:alphaModFix/>
          </a:blip>
          <a:srcRect/>
          <a:stretch/>
        </p:blipFill>
        <p:spPr>
          <a:xfrm>
            <a:off x="12879632" y="7887140"/>
            <a:ext cx="839118" cy="839118"/>
          </a:xfrm>
          <a:prstGeom prst="rect">
            <a:avLst/>
          </a:prstGeom>
          <a:noFill/>
          <a:ln>
            <a:noFill/>
          </a:ln>
        </p:spPr>
      </p:pic>
      <p:pic>
        <p:nvPicPr>
          <p:cNvPr id="452" name="Shape 452"/>
          <p:cNvPicPr preferRelativeResize="0"/>
          <p:nvPr/>
        </p:nvPicPr>
        <p:blipFill rotWithShape="1">
          <a:blip r:embed="rId6">
            <a:alphaModFix/>
          </a:blip>
          <a:srcRect/>
          <a:stretch/>
        </p:blipFill>
        <p:spPr>
          <a:xfrm>
            <a:off x="12456438" y="6989803"/>
            <a:ext cx="839118" cy="839118"/>
          </a:xfrm>
          <a:prstGeom prst="rect">
            <a:avLst/>
          </a:prstGeom>
          <a:noFill/>
          <a:ln>
            <a:noFill/>
          </a:ln>
        </p:spPr>
      </p:pic>
      <p:pic>
        <p:nvPicPr>
          <p:cNvPr id="453" name="Shape 453"/>
          <p:cNvPicPr preferRelativeResize="0"/>
          <p:nvPr/>
        </p:nvPicPr>
        <p:blipFill rotWithShape="1">
          <a:blip r:embed="rId6">
            <a:alphaModFix/>
          </a:blip>
          <a:srcRect/>
          <a:stretch/>
        </p:blipFill>
        <p:spPr>
          <a:xfrm>
            <a:off x="12456436" y="6089492"/>
            <a:ext cx="839118" cy="839118"/>
          </a:xfrm>
          <a:prstGeom prst="rect">
            <a:avLst/>
          </a:prstGeom>
          <a:noFill/>
          <a:ln>
            <a:noFill/>
          </a:ln>
        </p:spPr>
      </p:pic>
      <p:pic>
        <p:nvPicPr>
          <p:cNvPr id="454" name="Shape 454"/>
          <p:cNvPicPr preferRelativeResize="0"/>
          <p:nvPr/>
        </p:nvPicPr>
        <p:blipFill rotWithShape="1">
          <a:blip r:embed="rId6">
            <a:alphaModFix/>
          </a:blip>
          <a:srcRect/>
          <a:stretch/>
        </p:blipFill>
        <p:spPr>
          <a:xfrm>
            <a:off x="12061429" y="10675085"/>
            <a:ext cx="839118" cy="839118"/>
          </a:xfrm>
          <a:prstGeom prst="rect">
            <a:avLst/>
          </a:prstGeom>
          <a:noFill/>
          <a:ln>
            <a:noFill/>
          </a:ln>
        </p:spPr>
      </p:pic>
      <p:pic>
        <p:nvPicPr>
          <p:cNvPr id="455" name="Shape 455"/>
          <p:cNvPicPr preferRelativeResize="0"/>
          <p:nvPr/>
        </p:nvPicPr>
        <p:blipFill rotWithShape="1">
          <a:blip r:embed="rId6">
            <a:alphaModFix/>
          </a:blip>
          <a:srcRect/>
          <a:stretch/>
        </p:blipFill>
        <p:spPr>
          <a:xfrm>
            <a:off x="12053353" y="9743346"/>
            <a:ext cx="839118" cy="839118"/>
          </a:xfrm>
          <a:prstGeom prst="rect">
            <a:avLst/>
          </a:prstGeom>
          <a:noFill/>
          <a:ln>
            <a:noFill/>
          </a:ln>
        </p:spPr>
      </p:pic>
      <p:pic>
        <p:nvPicPr>
          <p:cNvPr id="456" name="Shape 456"/>
          <p:cNvPicPr preferRelativeResize="0"/>
          <p:nvPr/>
        </p:nvPicPr>
        <p:blipFill rotWithShape="1">
          <a:blip r:embed="rId6">
            <a:alphaModFix/>
          </a:blip>
          <a:srcRect/>
          <a:stretch/>
        </p:blipFill>
        <p:spPr>
          <a:xfrm>
            <a:off x="12065064" y="8831367"/>
            <a:ext cx="839118" cy="839118"/>
          </a:xfrm>
          <a:prstGeom prst="rect">
            <a:avLst/>
          </a:prstGeom>
          <a:noFill/>
          <a:ln>
            <a:noFill/>
          </a:ln>
        </p:spPr>
      </p:pic>
      <p:pic>
        <p:nvPicPr>
          <p:cNvPr id="457" name="Shape 457"/>
          <p:cNvPicPr preferRelativeResize="0"/>
          <p:nvPr/>
        </p:nvPicPr>
        <p:blipFill rotWithShape="1">
          <a:blip r:embed="rId6">
            <a:alphaModFix/>
          </a:blip>
          <a:srcRect/>
          <a:stretch/>
        </p:blipFill>
        <p:spPr>
          <a:xfrm>
            <a:off x="12065064" y="7891250"/>
            <a:ext cx="839118" cy="839118"/>
          </a:xfrm>
          <a:prstGeom prst="rect">
            <a:avLst/>
          </a:prstGeom>
          <a:noFill/>
          <a:ln>
            <a:noFill/>
          </a:ln>
        </p:spPr>
      </p:pic>
      <p:sp>
        <p:nvSpPr>
          <p:cNvPr id="458" name="Shape 458"/>
          <p:cNvSpPr txBox="1"/>
          <p:nvPr/>
        </p:nvSpPr>
        <p:spPr>
          <a:xfrm>
            <a:off x="1588533" y="4333735"/>
            <a:ext cx="2028217"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18,000</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PERSONAS</a:t>
            </a:r>
          </a:p>
        </p:txBody>
      </p:sp>
      <p:pic>
        <p:nvPicPr>
          <p:cNvPr id="459" name="Shape 459"/>
          <p:cNvPicPr preferRelativeResize="0"/>
          <p:nvPr/>
        </p:nvPicPr>
        <p:blipFill rotWithShape="1">
          <a:blip r:embed="rId3">
            <a:alphaModFix/>
          </a:blip>
          <a:srcRect/>
          <a:stretch/>
        </p:blipFill>
        <p:spPr>
          <a:xfrm>
            <a:off x="17451851" y="9601110"/>
            <a:ext cx="1893512" cy="1893512"/>
          </a:xfrm>
          <a:prstGeom prst="rect">
            <a:avLst/>
          </a:prstGeom>
          <a:noFill/>
          <a:ln>
            <a:noFill/>
          </a:ln>
        </p:spPr>
      </p:pic>
      <p:pic>
        <p:nvPicPr>
          <p:cNvPr id="460" name="Shape 460"/>
          <p:cNvPicPr preferRelativeResize="0"/>
          <p:nvPr/>
        </p:nvPicPr>
        <p:blipFill rotWithShape="1">
          <a:blip r:embed="rId3">
            <a:alphaModFix/>
          </a:blip>
          <a:srcRect/>
          <a:stretch/>
        </p:blipFill>
        <p:spPr>
          <a:xfrm>
            <a:off x="16318495" y="9603050"/>
            <a:ext cx="1893512" cy="1893512"/>
          </a:xfrm>
          <a:prstGeom prst="rect">
            <a:avLst/>
          </a:prstGeom>
          <a:noFill/>
          <a:ln>
            <a:noFill/>
          </a:ln>
        </p:spPr>
      </p:pic>
      <p:pic>
        <p:nvPicPr>
          <p:cNvPr id="461" name="Shape 461"/>
          <p:cNvPicPr preferRelativeResize="0"/>
          <p:nvPr/>
        </p:nvPicPr>
        <p:blipFill rotWithShape="1">
          <a:blip r:embed="rId3">
            <a:alphaModFix/>
          </a:blip>
          <a:srcRect/>
          <a:stretch/>
        </p:blipFill>
        <p:spPr>
          <a:xfrm>
            <a:off x="18605728" y="7908817"/>
            <a:ext cx="1893512" cy="1893512"/>
          </a:xfrm>
          <a:prstGeom prst="rect">
            <a:avLst/>
          </a:prstGeom>
          <a:noFill/>
          <a:ln>
            <a:noFill/>
          </a:ln>
        </p:spPr>
      </p:pic>
      <p:pic>
        <p:nvPicPr>
          <p:cNvPr id="462" name="Shape 462"/>
          <p:cNvPicPr preferRelativeResize="0"/>
          <p:nvPr/>
        </p:nvPicPr>
        <p:blipFill rotWithShape="1">
          <a:blip r:embed="rId3">
            <a:alphaModFix/>
          </a:blip>
          <a:srcRect/>
          <a:stretch/>
        </p:blipFill>
        <p:spPr>
          <a:xfrm>
            <a:off x="17472373" y="7896989"/>
            <a:ext cx="1893512" cy="1893512"/>
          </a:xfrm>
          <a:prstGeom prst="rect">
            <a:avLst/>
          </a:prstGeom>
          <a:noFill/>
          <a:ln>
            <a:noFill/>
          </a:ln>
        </p:spPr>
      </p:pic>
      <p:pic>
        <p:nvPicPr>
          <p:cNvPr id="463" name="Shape 463"/>
          <p:cNvPicPr preferRelativeResize="0"/>
          <p:nvPr/>
        </p:nvPicPr>
        <p:blipFill rotWithShape="1">
          <a:blip r:embed="rId3">
            <a:alphaModFix/>
          </a:blip>
          <a:srcRect/>
          <a:stretch/>
        </p:blipFill>
        <p:spPr>
          <a:xfrm>
            <a:off x="16339018" y="7898931"/>
            <a:ext cx="1893512" cy="1893512"/>
          </a:xfrm>
          <a:prstGeom prst="rect">
            <a:avLst/>
          </a:prstGeom>
          <a:noFill/>
          <a:ln>
            <a:noFill/>
          </a:ln>
        </p:spPr>
      </p:pic>
      <p:pic>
        <p:nvPicPr>
          <p:cNvPr id="464" name="Shape 464"/>
          <p:cNvPicPr preferRelativeResize="0"/>
          <p:nvPr/>
        </p:nvPicPr>
        <p:blipFill rotWithShape="1">
          <a:blip r:embed="rId3">
            <a:alphaModFix/>
          </a:blip>
          <a:srcRect/>
          <a:stretch/>
        </p:blipFill>
        <p:spPr>
          <a:xfrm>
            <a:off x="18641595" y="6169180"/>
            <a:ext cx="1893512" cy="1893512"/>
          </a:xfrm>
          <a:prstGeom prst="rect">
            <a:avLst/>
          </a:prstGeom>
          <a:noFill/>
          <a:ln>
            <a:noFill/>
          </a:ln>
        </p:spPr>
      </p:pic>
      <p:pic>
        <p:nvPicPr>
          <p:cNvPr id="465" name="Shape 465"/>
          <p:cNvPicPr preferRelativeResize="0"/>
          <p:nvPr/>
        </p:nvPicPr>
        <p:blipFill rotWithShape="1">
          <a:blip r:embed="rId3">
            <a:alphaModFix/>
          </a:blip>
          <a:srcRect/>
          <a:stretch/>
        </p:blipFill>
        <p:spPr>
          <a:xfrm>
            <a:off x="17508240" y="6157353"/>
            <a:ext cx="1893512" cy="1893512"/>
          </a:xfrm>
          <a:prstGeom prst="rect">
            <a:avLst/>
          </a:prstGeom>
          <a:noFill/>
          <a:ln>
            <a:noFill/>
          </a:ln>
        </p:spPr>
      </p:pic>
      <p:pic>
        <p:nvPicPr>
          <p:cNvPr id="466" name="Shape 466"/>
          <p:cNvPicPr preferRelativeResize="0"/>
          <p:nvPr/>
        </p:nvPicPr>
        <p:blipFill rotWithShape="1">
          <a:blip r:embed="rId3">
            <a:alphaModFix/>
          </a:blip>
          <a:srcRect/>
          <a:stretch/>
        </p:blipFill>
        <p:spPr>
          <a:xfrm>
            <a:off x="16374885" y="6159294"/>
            <a:ext cx="1893512" cy="1893512"/>
          </a:xfrm>
          <a:prstGeom prst="rect">
            <a:avLst/>
          </a:prstGeom>
          <a:noFill/>
          <a:ln>
            <a:noFill/>
          </a:ln>
        </p:spPr>
      </p:pic>
      <p:pic>
        <p:nvPicPr>
          <p:cNvPr id="467" name="Shape 467"/>
          <p:cNvPicPr preferRelativeResize="0"/>
          <p:nvPr/>
        </p:nvPicPr>
        <p:blipFill rotWithShape="1">
          <a:blip r:embed="rId3">
            <a:alphaModFix/>
          </a:blip>
          <a:srcRect/>
          <a:stretch/>
        </p:blipFill>
        <p:spPr>
          <a:xfrm>
            <a:off x="18605728" y="4409435"/>
            <a:ext cx="1893512" cy="1893512"/>
          </a:xfrm>
          <a:prstGeom prst="rect">
            <a:avLst/>
          </a:prstGeom>
          <a:noFill/>
          <a:ln>
            <a:noFill/>
          </a:ln>
        </p:spPr>
      </p:pic>
      <p:pic>
        <p:nvPicPr>
          <p:cNvPr id="468" name="Shape 468"/>
          <p:cNvPicPr preferRelativeResize="0"/>
          <p:nvPr/>
        </p:nvPicPr>
        <p:blipFill rotWithShape="1">
          <a:blip r:embed="rId3">
            <a:alphaModFix/>
          </a:blip>
          <a:srcRect/>
          <a:stretch/>
        </p:blipFill>
        <p:spPr>
          <a:xfrm>
            <a:off x="17472373" y="4397608"/>
            <a:ext cx="1893512" cy="1893512"/>
          </a:xfrm>
          <a:prstGeom prst="rect">
            <a:avLst/>
          </a:prstGeom>
          <a:noFill/>
          <a:ln>
            <a:noFill/>
          </a:ln>
        </p:spPr>
      </p:pic>
      <p:pic>
        <p:nvPicPr>
          <p:cNvPr id="469" name="Shape 469"/>
          <p:cNvPicPr preferRelativeResize="0"/>
          <p:nvPr/>
        </p:nvPicPr>
        <p:blipFill rotWithShape="1">
          <a:blip r:embed="rId3">
            <a:alphaModFix/>
          </a:blip>
          <a:srcRect/>
          <a:stretch/>
        </p:blipFill>
        <p:spPr>
          <a:xfrm>
            <a:off x="16339018" y="4399550"/>
            <a:ext cx="1893512" cy="1893512"/>
          </a:xfrm>
          <a:prstGeom prst="rect">
            <a:avLst/>
          </a:prstGeom>
          <a:noFill/>
          <a:ln>
            <a:noFill/>
          </a:ln>
        </p:spPr>
      </p:pic>
      <p:pic>
        <p:nvPicPr>
          <p:cNvPr id="470" name="Shape 470"/>
          <p:cNvPicPr preferRelativeResize="0"/>
          <p:nvPr/>
        </p:nvPicPr>
        <p:blipFill rotWithShape="1">
          <a:blip r:embed="rId5">
            <a:alphaModFix/>
          </a:blip>
          <a:srcRect/>
          <a:stretch/>
        </p:blipFill>
        <p:spPr>
          <a:xfrm>
            <a:off x="21646842" y="9943911"/>
            <a:ext cx="1520783" cy="1520783"/>
          </a:xfrm>
          <a:prstGeom prst="rect">
            <a:avLst/>
          </a:prstGeom>
          <a:noFill/>
          <a:ln>
            <a:noFill/>
          </a:ln>
        </p:spPr>
      </p:pic>
      <p:pic>
        <p:nvPicPr>
          <p:cNvPr id="471" name="Shape 471"/>
          <p:cNvPicPr preferRelativeResize="0"/>
          <p:nvPr/>
        </p:nvPicPr>
        <p:blipFill rotWithShape="1">
          <a:blip r:embed="rId5">
            <a:alphaModFix/>
          </a:blip>
          <a:srcRect/>
          <a:stretch/>
        </p:blipFill>
        <p:spPr>
          <a:xfrm>
            <a:off x="21646843" y="8334035"/>
            <a:ext cx="1520783" cy="1520783"/>
          </a:xfrm>
          <a:prstGeom prst="rect">
            <a:avLst/>
          </a:prstGeom>
          <a:noFill/>
          <a:ln>
            <a:noFill/>
          </a:ln>
        </p:spPr>
      </p:pic>
      <p:pic>
        <p:nvPicPr>
          <p:cNvPr id="472" name="Shape 472"/>
          <p:cNvPicPr preferRelativeResize="0"/>
          <p:nvPr/>
        </p:nvPicPr>
        <p:blipFill rotWithShape="1">
          <a:blip r:embed="rId7">
            <a:alphaModFix/>
          </a:blip>
          <a:srcRect/>
          <a:stretch/>
        </p:blipFill>
        <p:spPr>
          <a:xfrm>
            <a:off x="20380693" y="6782915"/>
            <a:ext cx="1447297" cy="1447297"/>
          </a:xfrm>
          <a:prstGeom prst="rect">
            <a:avLst/>
          </a:prstGeom>
          <a:noFill/>
          <a:ln>
            <a:noFill/>
          </a:ln>
        </p:spPr>
      </p:pic>
      <p:pic>
        <p:nvPicPr>
          <p:cNvPr id="473" name="Shape 473"/>
          <p:cNvPicPr preferRelativeResize="0"/>
          <p:nvPr/>
        </p:nvPicPr>
        <p:blipFill rotWithShape="1">
          <a:blip r:embed="rId8">
            <a:alphaModFix/>
          </a:blip>
          <a:srcRect/>
          <a:stretch/>
        </p:blipFill>
        <p:spPr>
          <a:xfrm>
            <a:off x="20380693" y="5190160"/>
            <a:ext cx="1430176" cy="1430176"/>
          </a:xfrm>
          <a:prstGeom prst="rect">
            <a:avLst/>
          </a:prstGeom>
          <a:noFill/>
          <a:ln>
            <a:noFill/>
          </a:ln>
        </p:spPr>
      </p:pic>
      <p:pic>
        <p:nvPicPr>
          <p:cNvPr id="474" name="Shape 474"/>
          <p:cNvPicPr preferRelativeResize="0"/>
          <p:nvPr/>
        </p:nvPicPr>
        <p:blipFill rotWithShape="1">
          <a:blip r:embed="rId7">
            <a:alphaModFix/>
          </a:blip>
          <a:srcRect/>
          <a:stretch/>
        </p:blipFill>
        <p:spPr>
          <a:xfrm>
            <a:off x="21636665" y="6773599"/>
            <a:ext cx="1447297" cy="1447297"/>
          </a:xfrm>
          <a:prstGeom prst="rect">
            <a:avLst/>
          </a:prstGeom>
          <a:noFill/>
          <a:ln>
            <a:noFill/>
          </a:ln>
        </p:spPr>
      </p:pic>
      <p:pic>
        <p:nvPicPr>
          <p:cNvPr id="475" name="Shape 475"/>
          <p:cNvPicPr preferRelativeResize="0"/>
          <p:nvPr/>
        </p:nvPicPr>
        <p:blipFill rotWithShape="1">
          <a:blip r:embed="rId8">
            <a:alphaModFix/>
          </a:blip>
          <a:srcRect/>
          <a:stretch/>
        </p:blipFill>
        <p:spPr>
          <a:xfrm>
            <a:off x="21636665" y="5180844"/>
            <a:ext cx="1430176" cy="1430176"/>
          </a:xfrm>
          <a:prstGeom prst="rect">
            <a:avLst/>
          </a:prstGeom>
          <a:noFill/>
          <a:ln>
            <a:noFill/>
          </a:ln>
        </p:spPr>
      </p:pic>
      <p:sp>
        <p:nvSpPr>
          <p:cNvPr id="476" name="Shape 476"/>
          <p:cNvSpPr txBox="1"/>
          <p:nvPr/>
        </p:nvSpPr>
        <p:spPr>
          <a:xfrm>
            <a:off x="1849426" y="356717"/>
            <a:ext cx="13095610"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5400" b="1" i="0" u="none" strike="noStrike" cap="none" dirty="0">
                <a:solidFill>
                  <a:schemeClr val="dk2"/>
                </a:solidFill>
                <a:latin typeface="Montserrat"/>
                <a:ea typeface="Montserrat"/>
                <a:cs typeface="Montserrat"/>
                <a:sym typeface="Montserrat"/>
              </a:rPr>
              <a:t>¿QUÉ ESTÁ EN JUEGO?</a:t>
            </a:r>
          </a:p>
        </p:txBody>
      </p:sp>
      <p:sp>
        <p:nvSpPr>
          <p:cNvPr id="477" name="Shape 477"/>
          <p:cNvSpPr txBox="1"/>
          <p:nvPr/>
        </p:nvSpPr>
        <p:spPr>
          <a:xfrm>
            <a:off x="1849426" y="1069275"/>
            <a:ext cx="16004340" cy="78900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en-US" sz="4000" b="0" i="0" u="none" strike="noStrike" cap="none" dirty="0">
                <a:solidFill>
                  <a:srgbClr val="000000"/>
                </a:solidFill>
                <a:latin typeface="Montserrat"/>
                <a:ea typeface="Montserrat"/>
                <a:cs typeface="Montserrat"/>
                <a:sym typeface="Montserrat"/>
              </a:rPr>
              <a:t>Las personas y </a:t>
            </a:r>
            <a:r>
              <a:rPr lang="en-US" sz="4000" b="0" i="0" u="none" strike="noStrike" cap="none" dirty="0" err="1">
                <a:solidFill>
                  <a:srgbClr val="000000"/>
                </a:solidFill>
                <a:latin typeface="Montserrat"/>
                <a:ea typeface="Montserrat"/>
                <a:cs typeface="Montserrat"/>
                <a:sym typeface="Montserrat"/>
              </a:rPr>
              <a:t>edificios</a:t>
            </a:r>
            <a:r>
              <a:rPr lang="en-US" sz="4000" b="0" i="0" u="none" strike="noStrike" cap="none" dirty="0">
                <a:solidFill>
                  <a:srgbClr val="000000"/>
                </a:solidFill>
                <a:latin typeface="Montserrat"/>
                <a:ea typeface="Montserrat"/>
                <a:cs typeface="Montserrat"/>
                <a:sym typeface="Montserrat"/>
              </a:rPr>
              <a:t> </a:t>
            </a:r>
            <a:r>
              <a:rPr lang="en-US" sz="4000" b="0" i="0" u="none" strike="noStrike" cap="none" dirty="0" err="1">
                <a:solidFill>
                  <a:srgbClr val="000000"/>
                </a:solidFill>
                <a:latin typeface="Montserrat"/>
                <a:ea typeface="Montserrat"/>
                <a:cs typeface="Montserrat"/>
                <a:sym typeface="Montserrat"/>
              </a:rPr>
              <a:t>expuestas</a:t>
            </a:r>
            <a:r>
              <a:rPr lang="en-US" sz="4000" b="0" i="0" u="none" strike="noStrike" cap="none" dirty="0">
                <a:solidFill>
                  <a:srgbClr val="000000"/>
                </a:solidFill>
                <a:latin typeface="Montserrat"/>
                <a:ea typeface="Montserrat"/>
                <a:cs typeface="Montserrat"/>
                <a:sym typeface="Montserrat"/>
              </a:rPr>
              <a:t> a un </a:t>
            </a:r>
            <a:r>
              <a:rPr lang="en-US" sz="4000" b="0" i="0" u="none" strike="noStrike" cap="none" dirty="0" err="1">
                <a:solidFill>
                  <a:srgbClr val="000000"/>
                </a:solidFill>
                <a:latin typeface="Montserrat"/>
                <a:ea typeface="Montserrat"/>
                <a:cs typeface="Montserrat"/>
                <a:sym typeface="Montserrat"/>
              </a:rPr>
              <a:t>riesgo</a:t>
            </a:r>
            <a:r>
              <a:rPr lang="en-US" sz="4000" b="0" i="0" u="none" strike="noStrike" cap="none" dirty="0">
                <a:solidFill>
                  <a:srgbClr val="000000"/>
                </a:solidFill>
                <a:latin typeface="Montserrat"/>
                <a:ea typeface="Montserrat"/>
                <a:cs typeface="Montserrat"/>
                <a:sym typeface="Montserrat"/>
              </a:rPr>
              <a:t> de </a:t>
            </a:r>
            <a:r>
              <a:rPr lang="en-US" sz="4000" b="0" i="0" u="none" strike="noStrike" cap="none" dirty="0" err="1">
                <a:solidFill>
                  <a:srgbClr val="000000"/>
                </a:solidFill>
                <a:latin typeface="Montserrat"/>
                <a:ea typeface="Montserrat"/>
                <a:cs typeface="Montserrat"/>
                <a:sym typeface="Montserrat"/>
              </a:rPr>
              <a:t>inundación</a:t>
            </a:r>
            <a:r>
              <a:rPr lang="en-US" sz="4000" b="0" i="0" u="none" strike="noStrike" cap="none" dirty="0">
                <a:solidFill>
                  <a:srgbClr val="000000"/>
                </a:solidFill>
                <a:latin typeface="Montserrat"/>
                <a:ea typeface="Montserrat"/>
                <a:cs typeface="Montserrat"/>
                <a:sym typeface="Montserrat"/>
              </a:rPr>
              <a:t> del 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3" name="Shape 483"/>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ECONOMÍA</a:t>
            </a:r>
          </a:p>
        </p:txBody>
      </p:sp>
      <p:pic>
        <p:nvPicPr>
          <p:cNvPr id="484" name="Shape 484"/>
          <p:cNvPicPr preferRelativeResize="0"/>
          <p:nvPr/>
        </p:nvPicPr>
        <p:blipFill rotWithShape="1">
          <a:blip r:embed="rId3">
            <a:alphaModFix/>
          </a:blip>
          <a:srcRect/>
          <a:stretch/>
        </p:blipFill>
        <p:spPr>
          <a:xfrm>
            <a:off x="1103109" y="2502490"/>
            <a:ext cx="11307643" cy="8173202"/>
          </a:xfrm>
          <a:prstGeom prst="rect">
            <a:avLst/>
          </a:prstGeom>
          <a:noFill/>
          <a:ln>
            <a:noFill/>
          </a:ln>
        </p:spPr>
      </p:pic>
      <p:pic>
        <p:nvPicPr>
          <p:cNvPr id="485" name="Shape 485"/>
          <p:cNvPicPr preferRelativeResize="0"/>
          <p:nvPr/>
        </p:nvPicPr>
        <p:blipFill rotWithShape="1">
          <a:blip r:embed="rId4">
            <a:alphaModFix/>
          </a:blip>
          <a:srcRect l="48382"/>
          <a:stretch/>
        </p:blipFill>
        <p:spPr>
          <a:xfrm>
            <a:off x="13825728" y="0"/>
            <a:ext cx="9838944" cy="13178183"/>
          </a:xfrm>
          <a:prstGeom prst="rect">
            <a:avLst/>
          </a:prstGeom>
          <a:noFill/>
          <a:ln>
            <a:noFill/>
          </a:ln>
        </p:spPr>
      </p:pic>
      <p:sp>
        <p:nvSpPr>
          <p:cNvPr id="486" name="Shape 486"/>
          <p:cNvSpPr/>
          <p:nvPr/>
        </p:nvSpPr>
        <p:spPr>
          <a:xfrm>
            <a:off x="0" y="11624828"/>
            <a:ext cx="12410752" cy="212251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7" name="Shape 487"/>
          <p:cNvSpPr txBox="1"/>
          <p:nvPr/>
        </p:nvSpPr>
        <p:spPr>
          <a:xfrm>
            <a:off x="585216" y="12050442"/>
            <a:ext cx="11521440"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b="0" i="0" u="none" strike="noStrike" cap="none" dirty="0">
                <a:solidFill>
                  <a:schemeClr val="lt1"/>
                </a:solidFill>
                <a:latin typeface="Lora"/>
                <a:ea typeface="Lora"/>
                <a:cs typeface="Lora"/>
                <a:sym typeface="Lora"/>
              </a:rPr>
              <a:t>La </a:t>
            </a:r>
            <a:r>
              <a:rPr lang="en-US" sz="3600" b="0" i="0" u="none" strike="noStrike" cap="none" dirty="0" err="1">
                <a:solidFill>
                  <a:schemeClr val="lt1"/>
                </a:solidFill>
                <a:latin typeface="Lora"/>
                <a:ea typeface="Lora"/>
                <a:cs typeface="Lora"/>
                <a:sym typeface="Lora"/>
              </a:rPr>
              <a:t>mayoría</a:t>
            </a:r>
            <a:r>
              <a:rPr lang="en-US" sz="3600" b="0" i="0" u="none" strike="noStrike" cap="none" dirty="0">
                <a:solidFill>
                  <a:schemeClr val="lt1"/>
                </a:solidFill>
                <a:latin typeface="Lora"/>
                <a:ea typeface="Lora"/>
                <a:cs typeface="Lora"/>
                <a:sym typeface="Lora"/>
              </a:rPr>
              <a:t> de </a:t>
            </a:r>
            <a:r>
              <a:rPr lang="en-US" sz="3600" b="0" i="0" u="none" strike="noStrike" cap="none" dirty="0" err="1">
                <a:solidFill>
                  <a:schemeClr val="lt1"/>
                </a:solidFill>
                <a:latin typeface="Lora"/>
                <a:ea typeface="Lora"/>
                <a:cs typeface="Lora"/>
                <a:sym typeface="Lora"/>
              </a:rPr>
              <a:t>los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costos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provienen</a:t>
            </a:r>
            <a:r>
              <a:rPr lang="en-US" sz="3600" b="0" i="0" u="none" strike="noStrike" cap="none" dirty="0">
                <a:solidFill>
                  <a:schemeClr val="lt1"/>
                </a:solidFill>
                <a:latin typeface="Lora"/>
                <a:ea typeface="Lora"/>
                <a:cs typeface="Lora"/>
                <a:sym typeface="Lora"/>
              </a:rPr>
              <a:t> de </a:t>
            </a:r>
            <a:r>
              <a:rPr lang="en-US" sz="3600" b="0" i="0" u="none" strike="noStrike" cap="none" dirty="0" err="1">
                <a:solidFill>
                  <a:schemeClr val="lt1"/>
                </a:solidFill>
                <a:latin typeface="Lora"/>
                <a:ea typeface="Lora"/>
                <a:cs typeface="Lora"/>
                <a:sym typeface="Lora"/>
              </a:rPr>
              <a:t>los</a:t>
            </a:r>
            <a:r>
              <a:rPr lang="en-US" sz="3600" b="0" i="0" u="none" strike="noStrike" cap="none" dirty="0">
                <a:solidFill>
                  <a:schemeClr val="lt1"/>
                </a:solidFill>
                <a:latin typeface="Lora"/>
                <a:ea typeface="Lora"/>
                <a:cs typeface="Lora"/>
                <a:sym typeface="Lora"/>
              </a:rPr>
              <a:t>  </a:t>
            </a:r>
            <a:r>
              <a:rPr lang="en-US" sz="3600" b="1" i="0" u="none" strike="noStrike" cap="none" dirty="0" err="1">
                <a:solidFill>
                  <a:schemeClr val="lt1"/>
                </a:solidFill>
                <a:latin typeface="Lora"/>
                <a:ea typeface="Lora"/>
                <a:cs typeface="Lora"/>
                <a:sym typeface="Lora"/>
              </a:rPr>
              <a:t>daños</a:t>
            </a:r>
            <a:r>
              <a:rPr lang="en-US" sz="3600" b="1" i="0" u="none" strike="noStrike" cap="none" dirty="0">
                <a:solidFill>
                  <a:schemeClr val="lt1"/>
                </a:solidFill>
                <a:latin typeface="Lora"/>
                <a:ea typeface="Lora"/>
                <a:cs typeface="Lora"/>
                <a:sym typeface="Lora"/>
              </a:rPr>
              <a:t> </a:t>
            </a:r>
            <a:r>
              <a:rPr lang="en-US" sz="3600" b="1" i="0" u="none" strike="noStrike" cap="none" dirty="0" err="1">
                <a:solidFill>
                  <a:schemeClr val="lt1"/>
                </a:solidFill>
                <a:latin typeface="Lora"/>
                <a:ea typeface="Lora"/>
                <a:cs typeface="Lora"/>
                <a:sym typeface="Lora"/>
              </a:rPr>
              <a:t>estructurales</a:t>
            </a:r>
            <a:r>
              <a:rPr lang="en-US" sz="3600" b="1" i="0" u="none" strike="noStrike" cap="none" dirty="0">
                <a:solidFill>
                  <a:schemeClr val="lt1"/>
                </a:solidFill>
                <a:latin typeface="Lora"/>
                <a:ea typeface="Lora"/>
                <a:cs typeface="Lora"/>
                <a:sym typeface="Lora"/>
              </a:rPr>
              <a:t> </a:t>
            </a:r>
            <a:r>
              <a:rPr lang="en-US" sz="3600" b="0" i="0" u="none" strike="noStrike" cap="none" dirty="0">
                <a:solidFill>
                  <a:schemeClr val="lt1"/>
                </a:solidFill>
                <a:latin typeface="Lora"/>
                <a:ea typeface="Lora"/>
                <a:cs typeface="Lora"/>
                <a:sym typeface="Lora"/>
              </a:rPr>
              <a:t>y la </a:t>
            </a:r>
            <a:r>
              <a:rPr lang="en-US" sz="3600" b="0" i="0" u="none" strike="noStrike" cap="none" dirty="0" err="1">
                <a:solidFill>
                  <a:schemeClr val="lt1"/>
                </a:solidFill>
                <a:latin typeface="Lora"/>
                <a:ea typeface="Lora"/>
                <a:cs typeface="Lora"/>
                <a:sym typeface="Lora"/>
              </a:rPr>
              <a:t>pérdida</a:t>
            </a:r>
            <a:r>
              <a:rPr lang="en-US" sz="3600" b="0" i="0" u="none" strike="noStrike" cap="none" dirty="0">
                <a:solidFill>
                  <a:schemeClr val="lt1"/>
                </a:solidFill>
                <a:latin typeface="Lora"/>
                <a:ea typeface="Lora"/>
                <a:cs typeface="Lora"/>
                <a:sym typeface="Lora"/>
              </a:rPr>
              <a:t> de </a:t>
            </a:r>
            <a:r>
              <a:rPr lang="en-US" sz="3600" b="1" i="0" u="none" strike="noStrike" cap="none" dirty="0" err="1">
                <a:solidFill>
                  <a:schemeClr val="lt1"/>
                </a:solidFill>
                <a:latin typeface="Lora"/>
                <a:ea typeface="Lora"/>
                <a:cs typeface="Lora"/>
                <a:sym typeface="Lora"/>
              </a:rPr>
              <a:t>contenido</a:t>
            </a:r>
            <a:r>
              <a:rPr lang="en-US" sz="3600" b="0" i="0" u="none" strike="noStrike" cap="none" dirty="0">
                <a:solidFill>
                  <a:schemeClr val="lt1"/>
                </a:solidFill>
                <a:latin typeface="Lora"/>
                <a:ea typeface="Lora"/>
                <a:cs typeface="Lora"/>
                <a:sym typeface="Lora"/>
              </a:rPr>
              <a:t>.</a:t>
            </a:r>
          </a:p>
        </p:txBody>
      </p:sp>
      <p:pic>
        <p:nvPicPr>
          <p:cNvPr id="8" name="Shape 48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2501900"/>
            <a:ext cx="11307762" cy="81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
          <p:cNvSpPr txBox="1">
            <a:spLocks noChangeArrowheads="1"/>
          </p:cNvSpPr>
          <p:nvPr/>
        </p:nvSpPr>
        <p:spPr bwMode="auto">
          <a:xfrm>
            <a:off x="2997200" y="2652713"/>
            <a:ext cx="9413552" cy="120032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3600" b="1" dirty="0">
                <a:latin typeface="SimSun(body)"/>
                <a:ea typeface="+mj-ea"/>
              </a:rPr>
              <a:t>Las pérdidas anualizadas aumentarán con el aumento del nivel del mar</a:t>
            </a:r>
            <a:endParaRPr lang="zh-CN" altLang="zh-CN" sz="7200" b="1" dirty="0">
              <a:latin typeface="SimSun(body)"/>
              <a:ea typeface="+mj-ea"/>
            </a:endParaRPr>
          </a:p>
        </p:txBody>
      </p:sp>
      <p:sp>
        <p:nvSpPr>
          <p:cNvPr id="10" name="文本框 2"/>
          <p:cNvSpPr txBox="1">
            <a:spLocks noChangeArrowheads="1"/>
          </p:cNvSpPr>
          <p:nvPr/>
        </p:nvSpPr>
        <p:spPr bwMode="auto">
          <a:xfrm rot="10800000">
            <a:off x="1319412" y="4736592"/>
            <a:ext cx="615553" cy="37683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dirty="0" err="1">
                <a:latin typeface="SimSun(body)"/>
              </a:rPr>
              <a:t>Pérdidas</a:t>
            </a:r>
            <a:r>
              <a:rPr lang="en-US" sz="2800" dirty="0">
                <a:latin typeface="SimSun(body)"/>
              </a:rPr>
              <a:t> </a:t>
            </a:r>
            <a:r>
              <a:rPr lang="en-US" sz="2800" dirty="0" err="1">
                <a:latin typeface="SimSun(body)"/>
              </a:rPr>
              <a:t>anualizadas</a:t>
            </a:r>
            <a:endParaRPr lang="zh-CN" altLang="en-US" sz="4800" dirty="0">
              <a:latin typeface="SimSun(body)"/>
            </a:endParaRPr>
          </a:p>
        </p:txBody>
      </p:sp>
      <p:sp>
        <p:nvSpPr>
          <p:cNvPr id="12" name="文本框 13"/>
          <p:cNvSpPr txBox="1">
            <a:spLocks noChangeArrowheads="1"/>
          </p:cNvSpPr>
          <p:nvPr/>
        </p:nvSpPr>
        <p:spPr bwMode="auto">
          <a:xfrm>
            <a:off x="3846513" y="9221788"/>
            <a:ext cx="1047750" cy="277812"/>
          </a:xfrm>
          <a:prstGeom prst="rect">
            <a:avLst/>
          </a:prstGeom>
          <a:solidFill>
            <a:srgbClr val="2EA8B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$71M</a:t>
            </a:r>
          </a:p>
        </p:txBody>
      </p:sp>
      <p:sp>
        <p:nvSpPr>
          <p:cNvPr id="13" name="文本框 14"/>
          <p:cNvSpPr txBox="1">
            <a:spLocks noChangeArrowheads="1"/>
          </p:cNvSpPr>
          <p:nvPr/>
        </p:nvSpPr>
        <p:spPr bwMode="auto">
          <a:xfrm>
            <a:off x="6419850" y="9221788"/>
            <a:ext cx="949325" cy="277812"/>
          </a:xfrm>
          <a:prstGeom prst="rect">
            <a:avLst/>
          </a:prstGeom>
          <a:solidFill>
            <a:srgbClr val="2EA8B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$269M</a:t>
            </a:r>
          </a:p>
        </p:txBody>
      </p:sp>
      <p:sp>
        <p:nvSpPr>
          <p:cNvPr id="14" name="文本框 15"/>
          <p:cNvSpPr txBox="1">
            <a:spLocks noChangeArrowheads="1"/>
          </p:cNvSpPr>
          <p:nvPr/>
        </p:nvSpPr>
        <p:spPr bwMode="auto">
          <a:xfrm>
            <a:off x="6419850" y="8361363"/>
            <a:ext cx="976313" cy="287337"/>
          </a:xfrm>
          <a:prstGeom prst="rect">
            <a:avLst/>
          </a:prstGeom>
          <a:solidFill>
            <a:srgbClr val="3DB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$113M</a:t>
            </a:r>
          </a:p>
        </p:txBody>
      </p:sp>
      <p:sp>
        <p:nvSpPr>
          <p:cNvPr id="15" name="文本框 16"/>
          <p:cNvSpPr txBox="1">
            <a:spLocks noChangeArrowheads="1"/>
          </p:cNvSpPr>
          <p:nvPr/>
        </p:nvSpPr>
        <p:spPr bwMode="auto">
          <a:xfrm>
            <a:off x="9005888" y="9221788"/>
            <a:ext cx="949325" cy="277812"/>
          </a:xfrm>
          <a:prstGeom prst="rect">
            <a:avLst/>
          </a:prstGeom>
          <a:solidFill>
            <a:srgbClr val="2EA8B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$983M</a:t>
            </a:r>
          </a:p>
        </p:txBody>
      </p:sp>
      <p:sp>
        <p:nvSpPr>
          <p:cNvPr id="16" name="文本框 17"/>
          <p:cNvSpPr txBox="1">
            <a:spLocks noChangeArrowheads="1"/>
          </p:cNvSpPr>
          <p:nvPr/>
        </p:nvSpPr>
        <p:spPr bwMode="auto">
          <a:xfrm>
            <a:off x="8974138" y="6073775"/>
            <a:ext cx="976312" cy="288925"/>
          </a:xfrm>
          <a:prstGeom prst="rect">
            <a:avLst/>
          </a:prstGeom>
          <a:solidFill>
            <a:srgbClr val="3DB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$253M</a:t>
            </a:r>
          </a:p>
        </p:txBody>
      </p:sp>
      <p:sp>
        <p:nvSpPr>
          <p:cNvPr id="17" name="文本框 18"/>
          <p:cNvSpPr txBox="1">
            <a:spLocks noChangeArrowheads="1"/>
          </p:cNvSpPr>
          <p:nvPr/>
        </p:nvSpPr>
        <p:spPr bwMode="auto">
          <a:xfrm>
            <a:off x="8958263" y="5295900"/>
            <a:ext cx="976312" cy="288925"/>
          </a:xfrm>
          <a:prstGeom prst="rect">
            <a:avLst/>
          </a:prstGeom>
          <a:solidFill>
            <a:srgbClr val="8BDAE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FFFFFF"/>
                </a:solidFill>
              </a:rPr>
              <a:t>$142M</a:t>
            </a:r>
          </a:p>
        </p:txBody>
      </p:sp>
      <p:sp>
        <p:nvSpPr>
          <p:cNvPr id="18" name="文本框 19"/>
          <p:cNvSpPr txBox="1">
            <a:spLocks noChangeArrowheads="1"/>
          </p:cNvSpPr>
          <p:nvPr/>
        </p:nvSpPr>
        <p:spPr bwMode="auto">
          <a:xfrm>
            <a:off x="9950450" y="4905375"/>
            <a:ext cx="977900"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1200">
                <a:solidFill>
                  <a:srgbClr val="3DBFCC"/>
                </a:solidFill>
              </a:rPr>
              <a:t>$22M</a:t>
            </a:r>
          </a:p>
        </p:txBody>
      </p:sp>
      <p:sp>
        <p:nvSpPr>
          <p:cNvPr id="19" name="文本框 20"/>
          <p:cNvSpPr txBox="1">
            <a:spLocks noChangeArrowheads="1"/>
          </p:cNvSpPr>
          <p:nvPr/>
        </p:nvSpPr>
        <p:spPr bwMode="auto">
          <a:xfrm>
            <a:off x="8616950" y="3817938"/>
            <a:ext cx="1708150" cy="1077912"/>
          </a:xfrm>
          <a:prstGeom prst="rect">
            <a:avLst/>
          </a:prstGeom>
          <a:solidFill>
            <a:srgbClr val="FCB7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3200" b="1"/>
              <a:t>$1</a:t>
            </a:r>
            <a:r>
              <a:rPr lang="en-US" altLang="zh-CN" sz="3200" b="1"/>
              <a:t>.</a:t>
            </a:r>
            <a:r>
              <a:rPr lang="zh-CN" altLang="zh-CN" sz="3200" b="1"/>
              <a:t>39B</a:t>
            </a:r>
            <a:endParaRPr lang="en-US" altLang="zh-CN" sz="3200" b="1"/>
          </a:p>
          <a:p>
            <a:pPr algn="ctr">
              <a:buFontTx/>
              <a:buNone/>
            </a:pPr>
            <a:endParaRPr lang="zh-CN" altLang="zh-CN" sz="3200" b="1"/>
          </a:p>
        </p:txBody>
      </p:sp>
      <p:sp>
        <p:nvSpPr>
          <p:cNvPr id="20" name="文本框 21"/>
          <p:cNvSpPr txBox="1">
            <a:spLocks noChangeArrowheads="1"/>
          </p:cNvSpPr>
          <p:nvPr/>
        </p:nvSpPr>
        <p:spPr bwMode="auto">
          <a:xfrm>
            <a:off x="6205538" y="6972300"/>
            <a:ext cx="1477962" cy="584200"/>
          </a:xfrm>
          <a:prstGeom prst="rect">
            <a:avLst/>
          </a:prstGeom>
          <a:solidFill>
            <a:srgbClr val="FCB7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3200" b="1"/>
              <a:t>$455B</a:t>
            </a:r>
          </a:p>
        </p:txBody>
      </p:sp>
      <p:sp>
        <p:nvSpPr>
          <p:cNvPr id="21" name="文本框 22"/>
          <p:cNvSpPr txBox="1">
            <a:spLocks noChangeArrowheads="1"/>
          </p:cNvSpPr>
          <p:nvPr/>
        </p:nvSpPr>
        <p:spPr bwMode="auto">
          <a:xfrm>
            <a:off x="3648075" y="8015288"/>
            <a:ext cx="1477963" cy="585787"/>
          </a:xfrm>
          <a:prstGeom prst="rect">
            <a:avLst/>
          </a:prstGeom>
          <a:solidFill>
            <a:srgbClr val="FCB7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3200" b="1" dirty="0"/>
              <a:t>$137</a:t>
            </a:r>
            <a:r>
              <a:rPr lang="en-US" altLang="zh-CN" sz="3200" b="1" dirty="0"/>
              <a:t>M</a:t>
            </a:r>
            <a:endParaRPr lang="zh-CN" altLang="zh-CN" sz="3200" b="1" dirty="0"/>
          </a:p>
        </p:txBody>
      </p:sp>
      <p:sp>
        <p:nvSpPr>
          <p:cNvPr id="22" name="文本框 23"/>
          <p:cNvSpPr txBox="1">
            <a:spLocks noChangeArrowheads="1"/>
          </p:cNvSpPr>
          <p:nvPr/>
        </p:nvSpPr>
        <p:spPr bwMode="auto">
          <a:xfrm>
            <a:off x="7678738" y="7772400"/>
            <a:ext cx="976312"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zh-CN" altLang="zh-CN">
                <a:solidFill>
                  <a:srgbClr val="3DBFCC"/>
                </a:solidFill>
              </a:rPr>
              <a:t>$12M</a:t>
            </a:r>
          </a:p>
          <a:p>
            <a:pPr>
              <a:buFontTx/>
              <a:buNone/>
            </a:pPr>
            <a:r>
              <a:rPr lang="zh-CN" altLang="zh-CN">
                <a:solidFill>
                  <a:srgbClr val="3DBFCC"/>
                </a:solidFill>
              </a:rPr>
              <a:t>$62M</a:t>
            </a:r>
          </a:p>
        </p:txBody>
      </p:sp>
      <p:sp>
        <p:nvSpPr>
          <p:cNvPr id="23" name="文本框 24"/>
          <p:cNvSpPr txBox="1">
            <a:spLocks noChangeArrowheads="1"/>
          </p:cNvSpPr>
          <p:nvPr/>
        </p:nvSpPr>
        <p:spPr bwMode="auto">
          <a:xfrm>
            <a:off x="5153025" y="8645525"/>
            <a:ext cx="976313"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zh-CN" altLang="zh-CN" sz="1600">
                <a:solidFill>
                  <a:srgbClr val="3DBFCC"/>
                </a:solidFill>
              </a:rPr>
              <a:t>$6M</a:t>
            </a:r>
          </a:p>
          <a:p>
            <a:pPr>
              <a:buFontTx/>
              <a:buNone/>
            </a:pPr>
            <a:r>
              <a:rPr lang="zh-CN" altLang="zh-CN" sz="1600">
                <a:solidFill>
                  <a:srgbClr val="3DBFCC"/>
                </a:solidFill>
              </a:rPr>
              <a:t>$23M</a:t>
            </a:r>
          </a:p>
          <a:p>
            <a:pPr>
              <a:buFontTx/>
              <a:buNone/>
            </a:pPr>
            <a:r>
              <a:rPr lang="zh-CN" altLang="zh-CN" sz="1600">
                <a:solidFill>
                  <a:srgbClr val="3DBFCC"/>
                </a:solidFill>
              </a:rPr>
              <a:t>$38M</a:t>
            </a:r>
          </a:p>
        </p:txBody>
      </p:sp>
      <p:sp>
        <p:nvSpPr>
          <p:cNvPr id="26" name="文本框 3"/>
          <p:cNvSpPr txBox="1">
            <a:spLocks noChangeArrowheads="1"/>
          </p:cNvSpPr>
          <p:nvPr/>
        </p:nvSpPr>
        <p:spPr bwMode="auto">
          <a:xfrm>
            <a:off x="15343187" y="12616371"/>
            <a:ext cx="8962373"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b="1" dirty="0">
                <a:solidFill>
                  <a:srgbClr val="838280"/>
                </a:solidFill>
                <a:latin typeface="SimSun(body)"/>
                <a:ea typeface="SimSun" panose="02010600030101010101" pitchFamily="2" charset="-122"/>
              </a:rPr>
              <a:t>CONDICIÓN DE ELEVACIÓN DEL NIVEL DEL MAR</a:t>
            </a:r>
            <a:endParaRPr lang="zh-CN" altLang="en-US" sz="4800" b="1" dirty="0">
              <a:solidFill>
                <a:srgbClr val="838280"/>
              </a:solidFill>
              <a:latin typeface="SimSun(body)"/>
              <a:ea typeface="SimSun" panose="02010600030101010101" pitchFamily="2" charset="-122"/>
            </a:endParaRPr>
          </a:p>
        </p:txBody>
      </p:sp>
      <p:sp>
        <p:nvSpPr>
          <p:cNvPr id="27" name="文本框 31"/>
          <p:cNvSpPr txBox="1">
            <a:spLocks noChangeArrowheads="1"/>
          </p:cNvSpPr>
          <p:nvPr/>
        </p:nvSpPr>
        <p:spPr bwMode="auto">
          <a:xfrm>
            <a:off x="15343188" y="614934"/>
            <a:ext cx="6637337" cy="13234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4000" b="1" dirty="0">
                <a:latin typeface="SimSun(body)"/>
              </a:rPr>
              <a:t>PÉRDIDAS ANUALIZADAS DE TODA LA CIUDAD</a:t>
            </a:r>
            <a:endParaRPr lang="zh-CN" altLang="en-US" sz="8800" b="1" dirty="0">
              <a:latin typeface="SimSun(body)"/>
              <a:ea typeface="+mj-ea"/>
            </a:endParaRPr>
          </a:p>
        </p:txBody>
      </p:sp>
      <p:sp>
        <p:nvSpPr>
          <p:cNvPr id="28" name="文本框 4"/>
          <p:cNvSpPr txBox="1">
            <a:spLocks noChangeArrowheads="1"/>
          </p:cNvSpPr>
          <p:nvPr/>
        </p:nvSpPr>
        <p:spPr bwMode="auto">
          <a:xfrm>
            <a:off x="16214724" y="2682875"/>
            <a:ext cx="6444108" cy="145680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Aft>
                <a:spcPts val="1013"/>
              </a:spcAft>
              <a:buFontTx/>
              <a:buNone/>
            </a:pPr>
            <a:r>
              <a:rPr lang="es-CO" sz="2400" dirty="0">
                <a:solidFill>
                  <a:srgbClr val="838280"/>
                </a:solidFill>
                <a:latin typeface="SimSun(body)"/>
              </a:rPr>
              <a:t>Probabilidad de inundación anual del 10%</a:t>
            </a:r>
          </a:p>
          <a:p>
            <a:pPr>
              <a:spcAft>
                <a:spcPts val="1013"/>
              </a:spcAft>
              <a:buFontTx/>
              <a:buNone/>
            </a:pPr>
            <a:r>
              <a:rPr lang="es-CO" sz="2400" dirty="0">
                <a:solidFill>
                  <a:srgbClr val="838280"/>
                </a:solidFill>
                <a:latin typeface="SimSun(body)"/>
              </a:rPr>
              <a:t>Probabilidad de inundación anual del 1%</a:t>
            </a:r>
          </a:p>
          <a:p>
            <a:pPr>
              <a:spcAft>
                <a:spcPts val="1013"/>
              </a:spcAft>
              <a:buFontTx/>
              <a:buNone/>
            </a:pPr>
            <a:r>
              <a:rPr lang="es-CO" sz="2400" dirty="0">
                <a:solidFill>
                  <a:srgbClr val="838280"/>
                </a:solidFill>
                <a:latin typeface="SimSun(body)"/>
              </a:rPr>
              <a:t>Probabilidad de inundación anual del 0.1%</a:t>
            </a:r>
            <a:endParaRPr lang="zh-CN" altLang="en-US" sz="4000" dirty="0">
              <a:solidFill>
                <a:srgbClr val="838280"/>
              </a:solidFill>
              <a:latin typeface="SimSun(body)"/>
            </a:endParaRPr>
          </a:p>
        </p:txBody>
      </p:sp>
      <p:sp>
        <p:nvSpPr>
          <p:cNvPr id="31" name="文本框 10"/>
          <p:cNvSpPr txBox="1">
            <a:spLocks noChangeArrowheads="1"/>
          </p:cNvSpPr>
          <p:nvPr/>
        </p:nvSpPr>
        <p:spPr bwMode="auto">
          <a:xfrm>
            <a:off x="3013012" y="10048812"/>
            <a:ext cx="2773362"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400" b="1" dirty="0">
                <a:solidFill>
                  <a:srgbClr val="1A1A1A"/>
                </a:solidFill>
                <a:latin typeface="SimSun(body)"/>
              </a:rPr>
              <a:t>2030 a 2050</a:t>
            </a:r>
            <a:endParaRPr lang="zh-CN" altLang="en-US" sz="4000" b="1" dirty="0">
              <a:solidFill>
                <a:srgbClr val="1A1A1A"/>
              </a:solidFill>
              <a:latin typeface="SimSun(body)"/>
            </a:endParaRPr>
          </a:p>
        </p:txBody>
      </p:sp>
      <p:sp>
        <p:nvSpPr>
          <p:cNvPr id="32" name="文本框 11"/>
          <p:cNvSpPr txBox="1">
            <a:spLocks noChangeArrowheads="1"/>
          </p:cNvSpPr>
          <p:nvPr/>
        </p:nvSpPr>
        <p:spPr bwMode="auto">
          <a:xfrm>
            <a:off x="5335905" y="10055225"/>
            <a:ext cx="3014663"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400" b="1" dirty="0">
                <a:solidFill>
                  <a:srgbClr val="1A1A1A"/>
                </a:solidFill>
                <a:latin typeface="SimSun(body)"/>
              </a:rPr>
              <a:t>2050 a 2100</a:t>
            </a:r>
            <a:endParaRPr lang="zh-CN" altLang="en-US" sz="4000" b="1" dirty="0">
              <a:solidFill>
                <a:srgbClr val="1A1A1A"/>
              </a:solidFill>
              <a:latin typeface="SimSun(body)"/>
            </a:endParaRPr>
          </a:p>
        </p:txBody>
      </p:sp>
      <p:sp>
        <p:nvSpPr>
          <p:cNvPr id="33" name="文本框 12"/>
          <p:cNvSpPr txBox="1">
            <a:spLocks noChangeArrowheads="1"/>
          </p:cNvSpPr>
          <p:nvPr/>
        </p:nvSpPr>
        <p:spPr bwMode="auto">
          <a:xfrm>
            <a:off x="7816787" y="10048812"/>
            <a:ext cx="3641725"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400" b="1" dirty="0">
                <a:solidFill>
                  <a:srgbClr val="1A1A1A"/>
                </a:solidFill>
                <a:latin typeface="SimSun(body)"/>
              </a:rPr>
              <a:t>2070 o </a:t>
            </a:r>
            <a:r>
              <a:rPr lang="en-US" sz="2400" b="1" dirty="0" err="1">
                <a:solidFill>
                  <a:srgbClr val="1A1A1A"/>
                </a:solidFill>
                <a:latin typeface="SimSun(body)"/>
              </a:rPr>
              <a:t>posteriormente</a:t>
            </a:r>
            <a:endParaRPr lang="zh-CN" altLang="en-US" sz="4000" b="1" dirty="0">
              <a:solidFill>
                <a:srgbClr val="1A1A1A"/>
              </a:solidFill>
              <a:latin typeface="SimSun(body)"/>
            </a:endParaRPr>
          </a:p>
        </p:txBody>
      </p:sp>
      <p:sp>
        <p:nvSpPr>
          <p:cNvPr id="34" name="文本框 10"/>
          <p:cNvSpPr txBox="1">
            <a:spLocks noChangeArrowheads="1"/>
          </p:cNvSpPr>
          <p:nvPr/>
        </p:nvSpPr>
        <p:spPr bwMode="auto">
          <a:xfrm>
            <a:off x="15251303" y="12239733"/>
            <a:ext cx="2773362" cy="40011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rgbClr val="838280"/>
                </a:solidFill>
                <a:latin typeface="SimSun(body)"/>
              </a:rPr>
              <a:t>2030 a 2050</a:t>
            </a:r>
            <a:endParaRPr lang="zh-CN" altLang="en-US" sz="3600" b="1" dirty="0">
              <a:solidFill>
                <a:srgbClr val="838280"/>
              </a:solidFill>
              <a:latin typeface="SimSun(body)"/>
            </a:endParaRPr>
          </a:p>
        </p:txBody>
      </p:sp>
      <p:sp>
        <p:nvSpPr>
          <p:cNvPr id="35" name="文本框 11"/>
          <p:cNvSpPr txBox="1">
            <a:spLocks noChangeArrowheads="1"/>
          </p:cNvSpPr>
          <p:nvPr/>
        </p:nvSpPr>
        <p:spPr bwMode="auto">
          <a:xfrm>
            <a:off x="17604485" y="12246145"/>
            <a:ext cx="2472310" cy="40011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rgbClr val="838280"/>
                </a:solidFill>
                <a:latin typeface="SimSun(body)"/>
              </a:rPr>
              <a:t>2050 a 2100</a:t>
            </a:r>
            <a:endParaRPr lang="zh-CN" altLang="en-US" sz="3600" b="1" dirty="0">
              <a:solidFill>
                <a:srgbClr val="838280"/>
              </a:solidFill>
              <a:latin typeface="SimSun(body)"/>
            </a:endParaRPr>
          </a:p>
        </p:txBody>
      </p:sp>
      <p:sp>
        <p:nvSpPr>
          <p:cNvPr id="36" name="文本框 12"/>
          <p:cNvSpPr txBox="1">
            <a:spLocks noChangeArrowheads="1"/>
          </p:cNvSpPr>
          <p:nvPr/>
        </p:nvSpPr>
        <p:spPr bwMode="auto">
          <a:xfrm>
            <a:off x="19853338" y="12246145"/>
            <a:ext cx="3185097" cy="40011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000" b="1" dirty="0">
                <a:solidFill>
                  <a:srgbClr val="838280"/>
                </a:solidFill>
                <a:latin typeface="SimSun(body)"/>
              </a:rPr>
              <a:t>2070 o </a:t>
            </a:r>
            <a:r>
              <a:rPr lang="en-US" sz="2000" b="1" dirty="0" err="1">
                <a:solidFill>
                  <a:srgbClr val="838280"/>
                </a:solidFill>
                <a:latin typeface="SimSun(body)"/>
              </a:rPr>
              <a:t>posteriormente</a:t>
            </a:r>
            <a:endParaRPr lang="zh-CN" altLang="en-US" sz="3600" b="1" dirty="0">
              <a:solidFill>
                <a:srgbClr val="838280"/>
              </a:solidFill>
              <a:latin typeface="SimSun(bod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alphaModFix/>
          </a:blip>
          <a:srcRect/>
          <a:stretch/>
        </p:blipFill>
        <p:spPr>
          <a:xfrm>
            <a:off x="0" y="2071143"/>
            <a:ext cx="15549442" cy="11644854"/>
          </a:xfrm>
          <a:prstGeom prst="rect">
            <a:avLst/>
          </a:prstGeom>
          <a:noFill/>
          <a:ln>
            <a:noFill/>
          </a:ln>
        </p:spPr>
      </p:pic>
      <p:sp>
        <p:nvSpPr>
          <p:cNvPr id="493" name="Shape 493"/>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4" name="Shape 494"/>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ECONOMÍA</a:t>
            </a:r>
          </a:p>
        </p:txBody>
      </p:sp>
      <p:sp>
        <p:nvSpPr>
          <p:cNvPr id="495" name="Shape 495"/>
          <p:cNvSpPr/>
          <p:nvPr/>
        </p:nvSpPr>
        <p:spPr>
          <a:xfrm>
            <a:off x="0" y="7857500"/>
            <a:ext cx="12609144" cy="3298179"/>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6" name="Shape 496"/>
          <p:cNvSpPr txBox="1"/>
          <p:nvPr/>
        </p:nvSpPr>
        <p:spPr>
          <a:xfrm>
            <a:off x="585216" y="8319689"/>
            <a:ext cx="11338560" cy="28725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dirty="0">
                <a:solidFill>
                  <a:schemeClr val="lt1"/>
                </a:solidFill>
                <a:latin typeface="Lora"/>
                <a:ea typeface="Lora"/>
                <a:cs typeface="Lora"/>
                <a:sym typeface="Lora"/>
              </a:rPr>
              <a:t>La </a:t>
            </a:r>
            <a:r>
              <a:rPr lang="en-US" sz="3600" dirty="0" err="1">
                <a:solidFill>
                  <a:schemeClr val="lt1"/>
                </a:solidFill>
                <a:latin typeface="Lora"/>
                <a:ea typeface="Lora"/>
                <a:cs typeface="Lora"/>
                <a:sym typeface="Lora"/>
              </a:rPr>
              <a:t>mayoría</a:t>
            </a:r>
            <a:r>
              <a:rPr lang="en-US" sz="3600" dirty="0">
                <a:solidFill>
                  <a:schemeClr val="lt1"/>
                </a:solidFill>
                <a:latin typeface="Lora"/>
                <a:ea typeface="Lora"/>
                <a:cs typeface="Lora"/>
                <a:sym typeface="Lora"/>
              </a:rPr>
              <a:t> de </a:t>
            </a:r>
            <a:r>
              <a:rPr lang="en-US" sz="3600" dirty="0" err="1">
                <a:solidFill>
                  <a:schemeClr val="lt1"/>
                </a:solidFill>
                <a:latin typeface="Lora"/>
                <a:ea typeface="Lora"/>
                <a:cs typeface="Lora"/>
                <a:sym typeface="Lora"/>
              </a:rPr>
              <a:t>los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restaurantes</a:t>
            </a:r>
            <a:r>
              <a:rPr lang="en-US" sz="3600" dirty="0">
                <a:solidFill>
                  <a:schemeClr val="lt1"/>
                </a:solidFill>
                <a:latin typeface="Lora"/>
                <a:ea typeface="Lora"/>
                <a:cs typeface="Lora"/>
                <a:sym typeface="Lora"/>
              </a:rPr>
              <a:t>, la </a:t>
            </a:r>
            <a:r>
              <a:rPr lang="en-US" sz="3600" dirty="0" err="1">
                <a:solidFill>
                  <a:schemeClr val="lt1"/>
                </a:solidFill>
                <a:latin typeface="Lora"/>
                <a:ea typeface="Lora"/>
                <a:cs typeface="Lora"/>
                <a:sym typeface="Lora"/>
              </a:rPr>
              <a:t>finca</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raíz</a:t>
            </a:r>
            <a:r>
              <a:rPr lang="en-US" sz="3600" dirty="0">
                <a:solidFill>
                  <a:schemeClr val="lt1"/>
                </a:solidFill>
                <a:latin typeface="Lora"/>
                <a:ea typeface="Lora"/>
                <a:cs typeface="Lora"/>
                <a:sym typeface="Lora"/>
              </a:rPr>
              <a:t>, el </a:t>
            </a:r>
            <a:r>
              <a:rPr lang="en-US" sz="3600" dirty="0" err="1">
                <a:solidFill>
                  <a:schemeClr val="lt1"/>
                </a:solidFill>
                <a:latin typeface="Lora"/>
                <a:ea typeface="Lora"/>
                <a:cs typeface="Lora"/>
                <a:sym typeface="Lora"/>
              </a:rPr>
              <a:t>comercio</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minorista</a:t>
            </a:r>
            <a:r>
              <a:rPr lang="en-US" sz="3600" dirty="0">
                <a:solidFill>
                  <a:schemeClr val="lt1"/>
                </a:solidFill>
                <a:latin typeface="Lora"/>
                <a:ea typeface="Lora"/>
                <a:cs typeface="Lora"/>
                <a:sym typeface="Lora"/>
              </a:rPr>
              <a:t> y </a:t>
            </a:r>
            <a:r>
              <a:rPr lang="en-US" sz="3600" dirty="0" err="1">
                <a:solidFill>
                  <a:schemeClr val="lt1"/>
                </a:solidFill>
                <a:latin typeface="Lora"/>
                <a:ea typeface="Lora"/>
                <a:cs typeface="Lora"/>
                <a:sym typeface="Lora"/>
              </a:rPr>
              <a:t>mayorista</a:t>
            </a:r>
            <a:r>
              <a:rPr lang="en-US" sz="3600" dirty="0">
                <a:solidFill>
                  <a:schemeClr val="lt1"/>
                </a:solidFill>
                <a:latin typeface="Lora"/>
                <a:ea typeface="Lora"/>
                <a:cs typeface="Lora"/>
                <a:sym typeface="Lora"/>
              </a:rPr>
              <a:t>, y las </a:t>
            </a:r>
            <a:r>
              <a:rPr lang="en-US" sz="3600" dirty="0" err="1">
                <a:solidFill>
                  <a:schemeClr val="lt1"/>
                </a:solidFill>
                <a:latin typeface="Lora"/>
                <a:ea typeface="Lora"/>
                <a:cs typeface="Lora"/>
                <a:sym typeface="Lora"/>
              </a:rPr>
              <a:t>industrias</a:t>
            </a:r>
            <a:r>
              <a:rPr lang="en-US" sz="3600" dirty="0">
                <a:solidFill>
                  <a:schemeClr val="lt1"/>
                </a:solidFill>
                <a:latin typeface="Lora"/>
                <a:ea typeface="Lora"/>
                <a:cs typeface="Lora"/>
                <a:sym typeface="Lora"/>
              </a:rPr>
              <a:t> del </a:t>
            </a:r>
            <a:r>
              <a:rPr lang="en-US" sz="3600" dirty="0" err="1">
                <a:solidFill>
                  <a:schemeClr val="lt1"/>
                </a:solidFill>
                <a:latin typeface="Lora"/>
                <a:ea typeface="Lora"/>
                <a:cs typeface="Lora"/>
                <a:sym typeface="Lora"/>
              </a:rPr>
              <a:t>transporte</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están</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en</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riesgo</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así</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como</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los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asalariados</a:t>
            </a:r>
            <a:r>
              <a:rPr lang="en-US" sz="3600" dirty="0">
                <a:solidFill>
                  <a:schemeClr val="lt1"/>
                </a:solidFill>
                <a:latin typeface="Lora"/>
                <a:ea typeface="Lora"/>
                <a:cs typeface="Lora"/>
                <a:sym typeface="Lora"/>
              </a:rPr>
              <a:t> que </a:t>
            </a:r>
            <a:r>
              <a:rPr lang="en-US" sz="3600" dirty="0" err="1">
                <a:solidFill>
                  <a:schemeClr val="lt1"/>
                </a:solidFill>
                <a:latin typeface="Lora"/>
                <a:ea typeface="Lora"/>
                <a:cs typeface="Lora"/>
                <a:sym typeface="Lora"/>
              </a:rPr>
              <a:t>perciben</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salarios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moderados</a:t>
            </a:r>
            <a:r>
              <a:rPr lang="en-US" sz="3600" dirty="0">
                <a:solidFill>
                  <a:schemeClr val="lt1"/>
                </a:solidFill>
                <a:latin typeface="Lora"/>
                <a:ea typeface="Lora"/>
                <a:cs typeface="Lora"/>
                <a:sym typeface="Lora"/>
              </a:rPr>
              <a:t> o </a:t>
            </a:r>
            <a:r>
              <a:rPr lang="en-US" sz="3600" dirty="0" err="1">
                <a:solidFill>
                  <a:schemeClr val="lt1"/>
                </a:solidFill>
                <a:latin typeface="Lora"/>
                <a:ea typeface="Lora"/>
                <a:cs typeface="Lora"/>
                <a:sym typeface="Lora"/>
              </a:rPr>
              <a:t>bajos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están</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en</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riesgo</a:t>
            </a:r>
            <a:r>
              <a:rPr lang="en-US" sz="3600" dirty="0">
                <a:solidFill>
                  <a:schemeClr val="lt1"/>
                </a:solidFill>
                <a:latin typeface="Lora"/>
                <a:ea typeface="Lora"/>
                <a:cs typeface="Lora"/>
                <a:sym typeface="Lora"/>
              </a:rPr>
              <a:t> de </a:t>
            </a:r>
            <a:r>
              <a:rPr lang="en-US" sz="3600" dirty="0" err="1">
                <a:solidFill>
                  <a:schemeClr val="lt1"/>
                </a:solidFill>
                <a:latin typeface="Lora"/>
                <a:ea typeface="Lora"/>
                <a:cs typeface="Lora"/>
                <a:sym typeface="Lora"/>
              </a:rPr>
              <a:t>interrupción</a:t>
            </a:r>
            <a:r>
              <a:rPr lang="en-US" sz="3600" dirty="0">
                <a:solidFill>
                  <a:schemeClr val="lt1"/>
                </a:solidFill>
                <a:latin typeface="Lora"/>
                <a:ea typeface="Lora"/>
                <a:cs typeface="Lora"/>
                <a:sym typeface="Lora"/>
              </a:rPr>
              <a:t> de las </a:t>
            </a:r>
            <a:r>
              <a:rPr lang="en-US" sz="3600" dirty="0" err="1">
                <a:solidFill>
                  <a:schemeClr val="lt1"/>
                </a:solidFill>
                <a:latin typeface="Lora"/>
                <a:ea typeface="Lora"/>
                <a:cs typeface="Lora"/>
                <a:sym typeface="Lora"/>
              </a:rPr>
              <a:t>actividades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comerciales</a:t>
            </a:r>
            <a:r>
              <a:rPr lang="en-US" sz="3600" dirty="0">
                <a:solidFill>
                  <a:schemeClr val="lt1"/>
                </a:solidFill>
                <a:latin typeface="Lora"/>
                <a:ea typeface="Lora"/>
                <a:cs typeface="Lora"/>
                <a:sym typeface="Lora"/>
              </a:rPr>
              <a:t>. </a:t>
            </a:r>
            <a:endParaRPr lang="en-US" sz="3600" b="0" i="0" u="none" strike="noStrike" cap="none" dirty="0">
              <a:solidFill>
                <a:schemeClr val="lt1"/>
              </a:solidFill>
              <a:latin typeface="Lora"/>
              <a:ea typeface="Lora"/>
              <a:cs typeface="Lora"/>
              <a:sym typeface="Lora"/>
            </a:endParaRPr>
          </a:p>
        </p:txBody>
      </p:sp>
      <p:pic>
        <p:nvPicPr>
          <p:cNvPr id="497" name="Shape 497"/>
          <p:cNvPicPr preferRelativeResize="0"/>
          <p:nvPr/>
        </p:nvPicPr>
        <p:blipFill rotWithShape="1">
          <a:blip r:embed="rId4">
            <a:alphaModFix/>
          </a:blip>
          <a:srcRect/>
          <a:stretch/>
        </p:blipFill>
        <p:spPr>
          <a:xfrm>
            <a:off x="14784632" y="1882436"/>
            <a:ext cx="9593017" cy="11833562"/>
          </a:xfrm>
          <a:prstGeom prst="rect">
            <a:avLst/>
          </a:prstGeom>
          <a:noFill/>
          <a:ln>
            <a:noFill/>
          </a:ln>
        </p:spPr>
      </p:pic>
      <p:sp>
        <p:nvSpPr>
          <p:cNvPr id="8" name="文本框 7"/>
          <p:cNvSpPr txBox="1">
            <a:spLocks noChangeArrowheads="1"/>
          </p:cNvSpPr>
          <p:nvPr/>
        </p:nvSpPr>
        <p:spPr bwMode="auto">
          <a:xfrm>
            <a:off x="15494578" y="11824462"/>
            <a:ext cx="8883071"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b="1" dirty="0">
                <a:solidFill>
                  <a:srgbClr val="838280"/>
                </a:solidFill>
                <a:latin typeface="SimSun(body)"/>
                <a:ea typeface="+mj-ea"/>
              </a:rPr>
              <a:t>ESCENARIO DE ELEVACIÓN DEL NIVEL DEL MAR</a:t>
            </a:r>
            <a:endParaRPr lang="zh-CN" altLang="en-US" sz="4800" b="1" dirty="0">
              <a:solidFill>
                <a:srgbClr val="838280"/>
              </a:solidFill>
              <a:latin typeface="SimSun(body)"/>
              <a:ea typeface="+mj-ea"/>
            </a:endParaRPr>
          </a:p>
        </p:txBody>
      </p:sp>
      <p:sp>
        <p:nvSpPr>
          <p:cNvPr id="9" name="文本框 8"/>
          <p:cNvSpPr txBox="1">
            <a:spLocks noChangeArrowheads="1"/>
          </p:cNvSpPr>
          <p:nvPr/>
        </p:nvSpPr>
        <p:spPr bwMode="auto">
          <a:xfrm>
            <a:off x="16452850" y="12293600"/>
            <a:ext cx="7266686" cy="120032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50000"/>
              </a:lnSpc>
              <a:buFontTx/>
              <a:buNone/>
            </a:pPr>
            <a:r>
              <a:rPr lang="en-US" sz="2400" dirty="0" err="1">
                <a:solidFill>
                  <a:srgbClr val="838280"/>
                </a:solidFill>
                <a:latin typeface="+mj-ea"/>
                <a:ea typeface="+mj-ea"/>
              </a:rPr>
              <a:t>Todas</a:t>
            </a:r>
            <a:r>
              <a:rPr lang="en-US" sz="2400" dirty="0">
                <a:solidFill>
                  <a:srgbClr val="838280"/>
                </a:solidFill>
                <a:latin typeface="+mj-ea"/>
                <a:ea typeface="+mj-ea"/>
              </a:rPr>
              <a:t> las </a:t>
            </a:r>
            <a:r>
              <a:rPr lang="en-US" sz="2400" dirty="0" err="1">
                <a:solidFill>
                  <a:srgbClr val="838280"/>
                </a:solidFill>
                <a:latin typeface="+mj-ea"/>
                <a:ea typeface="+mj-ea"/>
              </a:rPr>
              <a:t>demás</a:t>
            </a:r>
            <a:r>
              <a:rPr lang="en-US" sz="2400" dirty="0">
                <a:solidFill>
                  <a:srgbClr val="838280"/>
                </a:solidFill>
                <a:latin typeface="+mj-ea"/>
                <a:ea typeface="+mj-ea"/>
              </a:rPr>
              <a:t> </a:t>
            </a:r>
            <a:r>
              <a:rPr lang="en-US" sz="2400" dirty="0" err="1">
                <a:solidFill>
                  <a:srgbClr val="838280"/>
                </a:solidFill>
                <a:latin typeface="+mj-ea"/>
                <a:ea typeface="+mj-ea"/>
              </a:rPr>
              <a:t>industrias</a:t>
            </a:r>
            <a:endParaRPr lang="en-US" sz="2400" dirty="0">
              <a:solidFill>
                <a:srgbClr val="838280"/>
              </a:solidFill>
              <a:latin typeface="+mj-ea"/>
              <a:ea typeface="+mj-ea"/>
            </a:endParaRPr>
          </a:p>
          <a:p>
            <a:pPr>
              <a:lnSpc>
                <a:spcPct val="150000"/>
              </a:lnSpc>
              <a:buFontTx/>
              <a:buNone/>
            </a:pPr>
            <a:r>
              <a:rPr lang="es-CO" sz="2400" dirty="0">
                <a:solidFill>
                  <a:srgbClr val="838280"/>
                </a:solidFill>
                <a:latin typeface="+mj-ea"/>
                <a:ea typeface="+mj-ea"/>
              </a:rPr>
              <a:t>Restaurantes y comercio mayorista y minorista </a:t>
            </a:r>
            <a:endParaRPr lang="zh-CN" altLang="en-US" sz="4000" dirty="0">
              <a:solidFill>
                <a:srgbClr val="838280"/>
              </a:solidFill>
              <a:latin typeface="+mj-ea"/>
              <a:ea typeface="+mj-ea"/>
            </a:endParaRPr>
          </a:p>
        </p:txBody>
      </p:sp>
      <p:sp>
        <p:nvSpPr>
          <p:cNvPr id="10" name="文本框 1"/>
          <p:cNvSpPr txBox="1">
            <a:spLocks noChangeArrowheads="1"/>
          </p:cNvSpPr>
          <p:nvPr/>
        </p:nvSpPr>
        <p:spPr bwMode="auto">
          <a:xfrm rot="10800000">
            <a:off x="14971733" y="4724400"/>
            <a:ext cx="553998" cy="595579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400" b="1" dirty="0">
                <a:solidFill>
                  <a:srgbClr val="838280"/>
                </a:solidFill>
                <a:latin typeface="SimSun(body)"/>
                <a:ea typeface="+mj-ea"/>
              </a:rPr>
              <a:t>NÚMERO DE EMPLEOS AFECTADOS</a:t>
            </a:r>
            <a:endParaRPr lang="zh-CN" altLang="en-US" sz="4000" b="1" dirty="0">
              <a:solidFill>
                <a:srgbClr val="838280"/>
              </a:solidFill>
              <a:latin typeface="SimSun(body)"/>
              <a:ea typeface="+mj-ea"/>
            </a:endParaRPr>
          </a:p>
        </p:txBody>
      </p:sp>
      <p:sp>
        <p:nvSpPr>
          <p:cNvPr id="11" name="矩形 2"/>
          <p:cNvSpPr>
            <a:spLocks noChangeArrowheads="1"/>
          </p:cNvSpPr>
          <p:nvPr/>
        </p:nvSpPr>
        <p:spPr bwMode="auto">
          <a:xfrm>
            <a:off x="15305088" y="2241550"/>
            <a:ext cx="9072562"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800" b="1" dirty="0">
                <a:solidFill>
                  <a:srgbClr val="838280"/>
                </a:solidFill>
                <a:latin typeface="SimSun(body)"/>
                <a:ea typeface="+mj-ea"/>
              </a:rPr>
              <a:t>EFECTOS DE LAS INUNDACIONES COSTERAS EN EL EMPLEO</a:t>
            </a:r>
            <a:endParaRPr lang="zh-CN" altLang="en-US" sz="2800" b="1" dirty="0">
              <a:solidFill>
                <a:srgbClr val="838280"/>
              </a:solidFill>
              <a:latin typeface="SimSun(body)"/>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Shape 503"/>
          <p:cNvPicPr preferRelativeResize="0"/>
          <p:nvPr/>
        </p:nvPicPr>
        <p:blipFill rotWithShape="1">
          <a:blip r:embed="rId3">
            <a:alphaModFix/>
          </a:blip>
          <a:srcRect t="5079" b="8798"/>
          <a:stretch/>
        </p:blipFill>
        <p:spPr>
          <a:xfrm>
            <a:off x="0" y="0"/>
            <a:ext cx="24377649" cy="14264639"/>
          </a:xfrm>
          <a:prstGeom prst="rect">
            <a:avLst/>
          </a:prstGeom>
          <a:noFill/>
          <a:ln>
            <a:noFill/>
          </a:ln>
        </p:spPr>
      </p:pic>
      <p:pic>
        <p:nvPicPr>
          <p:cNvPr id="504" name="Shape 504"/>
          <p:cNvPicPr preferRelativeResize="0"/>
          <p:nvPr/>
        </p:nvPicPr>
        <p:blipFill rotWithShape="1">
          <a:blip r:embed="rId4">
            <a:alphaModFix/>
          </a:blip>
          <a:srcRect/>
          <a:stretch/>
        </p:blipFill>
        <p:spPr>
          <a:xfrm>
            <a:off x="17466309" y="10384589"/>
            <a:ext cx="6911340" cy="3880049"/>
          </a:xfrm>
          <a:prstGeom prst="rect">
            <a:avLst/>
          </a:prstGeom>
          <a:noFill/>
          <a:ln>
            <a:noFill/>
          </a:ln>
        </p:spPr>
      </p:pic>
      <p:sp>
        <p:nvSpPr>
          <p:cNvPr id="505" name="Shape 505"/>
          <p:cNvSpPr/>
          <p:nvPr/>
        </p:nvSpPr>
        <p:spPr>
          <a:xfrm>
            <a:off x="17466309"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en-US" sz="4000" b="1" i="0" u="none" strike="noStrike" cap="none">
                <a:solidFill>
                  <a:srgbClr val="000000"/>
                </a:solidFill>
                <a:latin typeface="Arial"/>
                <a:ea typeface="Arial"/>
                <a:cs typeface="Arial"/>
                <a:sym typeface="Arial"/>
              </a:rPr>
              <a:t>Medical Illness and Heat Island Exposure</a:t>
            </a:r>
          </a:p>
        </p:txBody>
      </p:sp>
      <p:pic>
        <p:nvPicPr>
          <p:cNvPr id="506" name="Shape 506"/>
          <p:cNvPicPr preferRelativeResize="0"/>
          <p:nvPr/>
        </p:nvPicPr>
        <p:blipFill rotWithShape="1">
          <a:blip r:embed="rId5">
            <a:alphaModFix/>
          </a:blip>
          <a:srcRect t="8983" b="9537"/>
          <a:stretch/>
        </p:blipFill>
        <p:spPr>
          <a:xfrm>
            <a:off x="-1" y="13252"/>
            <a:ext cx="24377646" cy="14264641"/>
          </a:xfrm>
          <a:prstGeom prst="rect">
            <a:avLst/>
          </a:prstGeom>
          <a:noFill/>
          <a:ln>
            <a:noFill/>
          </a:ln>
        </p:spPr>
      </p:pic>
      <p:pic>
        <p:nvPicPr>
          <p:cNvPr id="507" name="Shape 507"/>
          <p:cNvPicPr preferRelativeResize="0"/>
          <p:nvPr/>
        </p:nvPicPr>
        <p:blipFill rotWithShape="1">
          <a:blip r:embed="rId4">
            <a:alphaModFix/>
          </a:blip>
          <a:srcRect/>
          <a:stretch/>
        </p:blipFill>
        <p:spPr>
          <a:xfrm>
            <a:off x="17466304" y="10384589"/>
            <a:ext cx="6911340" cy="3880049"/>
          </a:xfrm>
          <a:prstGeom prst="rect">
            <a:avLst/>
          </a:prstGeom>
          <a:noFill/>
          <a:ln>
            <a:noFill/>
          </a:ln>
        </p:spPr>
      </p:pic>
      <p:sp>
        <p:nvSpPr>
          <p:cNvPr id="508" name="Shape 508"/>
          <p:cNvSpPr/>
          <p:nvPr/>
        </p:nvSpPr>
        <p:spPr>
          <a:xfrm>
            <a:off x="17466303"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en-US" sz="4000" b="1" i="0" u="none" strike="noStrike" cap="none">
                <a:solidFill>
                  <a:srgbClr val="000000"/>
                </a:solidFill>
                <a:latin typeface="Arial"/>
                <a:ea typeface="Arial"/>
                <a:cs typeface="Arial"/>
                <a:sym typeface="Arial"/>
              </a:rPr>
              <a:t>Children and Heat Island Exposure</a:t>
            </a:r>
          </a:p>
        </p:txBody>
      </p:sp>
      <p:pic>
        <p:nvPicPr>
          <p:cNvPr id="509" name="Shape 509"/>
          <p:cNvPicPr preferRelativeResize="0"/>
          <p:nvPr/>
        </p:nvPicPr>
        <p:blipFill rotWithShape="1">
          <a:blip r:embed="rId6">
            <a:alphaModFix/>
          </a:blip>
          <a:srcRect t="6476" b="12137"/>
          <a:stretch/>
        </p:blipFill>
        <p:spPr>
          <a:xfrm>
            <a:off x="-7" y="39748"/>
            <a:ext cx="24377649" cy="14251387"/>
          </a:xfrm>
          <a:prstGeom prst="rect">
            <a:avLst/>
          </a:prstGeom>
          <a:noFill/>
          <a:ln>
            <a:noFill/>
          </a:ln>
        </p:spPr>
      </p:pic>
      <p:pic>
        <p:nvPicPr>
          <p:cNvPr id="510" name="Shape 510"/>
          <p:cNvPicPr preferRelativeResize="0"/>
          <p:nvPr/>
        </p:nvPicPr>
        <p:blipFill rotWithShape="1">
          <a:blip r:embed="rId4">
            <a:alphaModFix/>
          </a:blip>
          <a:srcRect/>
          <a:stretch/>
        </p:blipFill>
        <p:spPr>
          <a:xfrm>
            <a:off x="17466301" y="10397832"/>
            <a:ext cx="6911340" cy="3880049"/>
          </a:xfrm>
          <a:prstGeom prst="rect">
            <a:avLst/>
          </a:prstGeom>
          <a:noFill/>
          <a:ln>
            <a:noFill/>
          </a:ln>
        </p:spPr>
      </p:pic>
      <p:sp>
        <p:nvSpPr>
          <p:cNvPr id="511" name="Shape 511"/>
          <p:cNvSpPr/>
          <p:nvPr/>
        </p:nvSpPr>
        <p:spPr>
          <a:xfrm>
            <a:off x="17466301" y="8828171"/>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en-US" sz="4000" b="1" i="0" u="none" strike="noStrike" cap="none" dirty="0">
                <a:solidFill>
                  <a:srgbClr val="000000"/>
                </a:solidFill>
                <a:latin typeface="Arial"/>
                <a:ea typeface="Arial"/>
                <a:cs typeface="Arial"/>
                <a:sym typeface="Arial"/>
              </a:rPr>
              <a:t>Los </a:t>
            </a:r>
            <a:r>
              <a:rPr lang="en-US" sz="4000" b="1" i="0" u="none" strike="noStrike" cap="none" dirty="0" err="1">
                <a:solidFill>
                  <a:srgbClr val="000000"/>
                </a:solidFill>
                <a:latin typeface="Arial"/>
                <a:ea typeface="Arial"/>
                <a:cs typeface="Arial"/>
                <a:sym typeface="Arial"/>
              </a:rPr>
              <a:t>adultos</a:t>
            </a:r>
            <a:r>
              <a:rPr lang="en-US" sz="4000" b="1" i="0" u="none" strike="noStrike" cap="none" dirty="0">
                <a:solidFill>
                  <a:srgbClr val="000000"/>
                </a:solidFill>
                <a:latin typeface="Arial"/>
                <a:ea typeface="Arial"/>
                <a:cs typeface="Arial"/>
                <a:sym typeface="Arial"/>
              </a:rPr>
              <a:t> </a:t>
            </a:r>
            <a:r>
              <a:rPr lang="en-US" sz="4000" b="1" i="0" u="none" strike="noStrike" cap="none" dirty="0" err="1">
                <a:solidFill>
                  <a:srgbClr val="000000"/>
                </a:solidFill>
                <a:latin typeface="Arial"/>
                <a:ea typeface="Arial"/>
                <a:cs typeface="Arial"/>
                <a:sym typeface="Arial"/>
              </a:rPr>
              <a:t>mayores</a:t>
            </a:r>
            <a:r>
              <a:rPr lang="en-US" sz="4000" b="1" i="0" u="none" strike="noStrike" cap="none" dirty="0">
                <a:solidFill>
                  <a:srgbClr val="000000"/>
                </a:solidFill>
                <a:latin typeface="Arial"/>
                <a:ea typeface="Arial"/>
                <a:cs typeface="Arial"/>
                <a:sym typeface="Arial"/>
              </a:rPr>
              <a:t> y la </a:t>
            </a:r>
            <a:r>
              <a:rPr lang="en-US" sz="4000" b="1" i="0" u="none" strike="noStrike" cap="none" dirty="0" err="1">
                <a:solidFill>
                  <a:srgbClr val="000000"/>
                </a:solidFill>
                <a:latin typeface="Arial"/>
                <a:ea typeface="Arial"/>
                <a:cs typeface="Arial"/>
                <a:sym typeface="Arial"/>
              </a:rPr>
              <a:t>exposición</a:t>
            </a:r>
            <a:r>
              <a:rPr lang="en-US" sz="4000" b="1" i="0" u="none" strike="noStrike" cap="none" dirty="0">
                <a:solidFill>
                  <a:srgbClr val="000000"/>
                </a:solidFill>
                <a:latin typeface="Arial"/>
                <a:ea typeface="Arial"/>
                <a:cs typeface="Arial"/>
                <a:sym typeface="Arial"/>
              </a:rPr>
              <a:t> a la </a:t>
            </a:r>
            <a:r>
              <a:rPr lang="en-US" sz="4000" b="1" i="0" u="none" strike="noStrike" cap="none" dirty="0" err="1">
                <a:solidFill>
                  <a:srgbClr val="000000"/>
                </a:solidFill>
                <a:latin typeface="Arial"/>
                <a:ea typeface="Arial"/>
                <a:cs typeface="Arial"/>
                <a:sym typeface="Arial"/>
              </a:rPr>
              <a:t>isla</a:t>
            </a:r>
            <a:r>
              <a:rPr lang="en-US" sz="4000" b="1" i="0" u="none" strike="noStrike" cap="none" dirty="0">
                <a:solidFill>
                  <a:srgbClr val="000000"/>
                </a:solidFill>
                <a:latin typeface="Arial"/>
                <a:ea typeface="Arial"/>
                <a:cs typeface="Arial"/>
                <a:sym typeface="Arial"/>
              </a:rPr>
              <a:t> de </a:t>
            </a:r>
            <a:r>
              <a:rPr lang="en-US" sz="4000" b="1" i="0" u="none" strike="noStrike" cap="none" dirty="0" err="1">
                <a:solidFill>
                  <a:srgbClr val="000000"/>
                </a:solidFill>
                <a:latin typeface="Arial"/>
                <a:ea typeface="Arial"/>
                <a:cs typeface="Arial"/>
                <a:sym typeface="Arial"/>
              </a:rPr>
              <a:t>calor</a:t>
            </a:r>
            <a:endParaRPr lang="en-US" sz="4000" b="1" i="0" u="none" strike="noStrike" cap="none" dirty="0">
              <a:solidFill>
                <a:srgbClr val="000000"/>
              </a:solidFill>
              <a:latin typeface="Arial"/>
              <a:ea typeface="Arial"/>
              <a:cs typeface="Arial"/>
              <a:sym typeface="Arial"/>
            </a:endParaRPr>
          </a:p>
        </p:txBody>
      </p:sp>
      <p:sp>
        <p:nvSpPr>
          <p:cNvPr id="512" name="Shape 51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513" name="Shape 513"/>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514" name="Shape 514"/>
          <p:cNvSpPr txBox="1"/>
          <p:nvPr/>
        </p:nvSpPr>
        <p:spPr>
          <a:xfrm>
            <a:off x="1626823" y="419908"/>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EXPOSICIÓN A LA </a:t>
            </a:r>
            <a:r>
              <a:rPr lang="en-US" sz="6600" b="1" i="0" u="none" strike="noStrike" cap="none" dirty="0">
                <a:solidFill>
                  <a:schemeClr val="dk2"/>
                </a:solidFill>
                <a:latin typeface="Montserrat"/>
                <a:ea typeface="Montserrat"/>
                <a:cs typeface="Montserrat"/>
                <a:sym typeface="Montserrat"/>
              </a:rPr>
              <a:t>ISLA DE CALOR</a:t>
            </a:r>
          </a:p>
        </p:txBody>
      </p:sp>
      <p:sp>
        <p:nvSpPr>
          <p:cNvPr id="3" name="TextBox 2"/>
          <p:cNvSpPr txBox="1"/>
          <p:nvPr/>
        </p:nvSpPr>
        <p:spPr>
          <a:xfrm>
            <a:off x="18377210" y="11231793"/>
            <a:ext cx="5731726" cy="2185639"/>
          </a:xfrm>
          <a:prstGeom prst="rect">
            <a:avLst/>
          </a:prstGeom>
          <a:noFill/>
        </p:spPr>
        <p:txBody>
          <a:bodyPr wrap="square" rtlCol="0">
            <a:spAutoFit/>
          </a:bodyPr>
          <a:lstStyle/>
          <a:p>
            <a:endParaRPr lang="en-US" dirty="0"/>
          </a:p>
        </p:txBody>
      </p:sp>
      <p:sp>
        <p:nvSpPr>
          <p:cNvPr id="15" name="文本框 1"/>
          <p:cNvSpPr txBox="1">
            <a:spLocks noChangeArrowheads="1"/>
          </p:cNvSpPr>
          <p:nvPr/>
        </p:nvSpPr>
        <p:spPr bwMode="auto">
          <a:xfrm>
            <a:off x="18324576" y="11543284"/>
            <a:ext cx="6089639" cy="206210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endParaRPr lang="es-CO" sz="2000" dirty="0">
              <a:solidFill>
                <a:srgbClr val="838280"/>
              </a:solidFill>
              <a:latin typeface="SimSun(body)"/>
              <a:ea typeface="+mj-ea"/>
            </a:endParaRPr>
          </a:p>
          <a:p>
            <a:pPr>
              <a:buFontTx/>
              <a:buNone/>
            </a:pPr>
            <a:r>
              <a:rPr lang="en-US" sz="2700" dirty="0">
                <a:solidFill>
                  <a:srgbClr val="838280"/>
                </a:solidFill>
                <a:latin typeface="SimSun(body)"/>
                <a:ea typeface="+mj-ea"/>
              </a:rPr>
              <a:t>Isla de </a:t>
            </a:r>
            <a:r>
              <a:rPr lang="en-US" sz="2700" dirty="0" err="1">
                <a:solidFill>
                  <a:srgbClr val="838280"/>
                </a:solidFill>
                <a:latin typeface="SimSun(body)"/>
                <a:ea typeface="+mj-ea"/>
              </a:rPr>
              <a:t>calor</a:t>
            </a:r>
            <a:endParaRPr lang="en-US" sz="2700" dirty="0">
              <a:solidFill>
                <a:srgbClr val="838280"/>
              </a:solidFill>
              <a:latin typeface="SimSun(body)"/>
              <a:ea typeface="+mj-ea"/>
            </a:endParaRPr>
          </a:p>
          <a:p>
            <a:pPr>
              <a:buFontTx/>
              <a:buNone/>
            </a:pPr>
            <a:r>
              <a:rPr lang="es-CO" sz="2700" dirty="0">
                <a:solidFill>
                  <a:srgbClr val="838280"/>
                </a:solidFill>
                <a:latin typeface="SimSun(body)"/>
                <a:ea typeface="+mj-ea"/>
              </a:rPr>
              <a:t>Isla de calor más extrema</a:t>
            </a:r>
          </a:p>
          <a:p>
            <a:pPr>
              <a:buFontTx/>
              <a:buNone/>
            </a:pPr>
            <a:r>
              <a:rPr lang="es-CO" sz="2700" dirty="0">
                <a:solidFill>
                  <a:srgbClr val="838280"/>
                </a:solidFill>
                <a:latin typeface="SimSun(body)"/>
                <a:ea typeface="+mj-ea"/>
              </a:rPr>
              <a:t>Isla de calor sumamente extrema</a:t>
            </a:r>
          </a:p>
          <a:p>
            <a:pPr>
              <a:buFontTx/>
              <a:buNone/>
            </a:pPr>
            <a:r>
              <a:rPr lang="en-US" sz="2700" dirty="0">
                <a:solidFill>
                  <a:srgbClr val="838280"/>
                </a:solidFill>
                <a:latin typeface="SimSun(body)"/>
                <a:ea typeface="+mj-ea"/>
              </a:rPr>
              <a:t>Sin </a:t>
            </a:r>
            <a:r>
              <a:rPr lang="en-US" sz="2700" dirty="0" err="1">
                <a:solidFill>
                  <a:srgbClr val="838280"/>
                </a:solidFill>
                <a:latin typeface="SimSun(body)"/>
                <a:ea typeface="+mj-ea"/>
              </a:rPr>
              <a:t>datos</a:t>
            </a:r>
            <a:endParaRPr lang="zh-CN" altLang="en-US" sz="2700" dirty="0">
              <a:solidFill>
                <a:srgbClr val="838280"/>
              </a:solidFill>
              <a:latin typeface="SimSun(body)"/>
              <a:ea typeface="+mj-ea"/>
            </a:endParaRPr>
          </a:p>
        </p:txBody>
      </p:sp>
      <p:sp>
        <p:nvSpPr>
          <p:cNvPr id="16" name="文本框 1"/>
          <p:cNvSpPr txBox="1">
            <a:spLocks noChangeArrowheads="1"/>
          </p:cNvSpPr>
          <p:nvPr/>
        </p:nvSpPr>
        <p:spPr bwMode="auto">
          <a:xfrm>
            <a:off x="18121178" y="11316733"/>
            <a:ext cx="6238173" cy="4308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200" b="1" dirty="0">
                <a:solidFill>
                  <a:srgbClr val="838280"/>
                </a:solidFill>
                <a:latin typeface="SimSun(body)"/>
                <a:ea typeface="+mj-ea"/>
              </a:rPr>
              <a:t>1 punto – 180 personas/casos de enfermedad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B614"/>
        </a:solidFill>
        <a:effectLst/>
      </p:bgPr>
    </p:bg>
    <p:spTree>
      <p:nvGrpSpPr>
        <p:cNvPr id="1" name="Shape 518"/>
        <p:cNvGrpSpPr/>
        <p:nvPr/>
      </p:nvGrpSpPr>
      <p:grpSpPr>
        <a:xfrm>
          <a:off x="0" y="0"/>
          <a:ext cx="0" cy="0"/>
          <a:chOff x="0" y="0"/>
          <a:chExt cx="0" cy="0"/>
        </a:xfrm>
      </p:grpSpPr>
      <p:sp>
        <p:nvSpPr>
          <p:cNvPr id="519" name="Shape 519"/>
          <p:cNvSpPr txBox="1"/>
          <p:nvPr/>
        </p:nvSpPr>
        <p:spPr>
          <a:xfrm>
            <a:off x="15310475" y="3878342"/>
            <a:ext cx="7222952" cy="533097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8800" b="1" i="0" u="none" strike="noStrike" cap="none" dirty="0">
                <a:solidFill>
                  <a:schemeClr val="lt1"/>
                </a:solidFill>
                <a:latin typeface="Montserrat"/>
                <a:ea typeface="Montserrat"/>
                <a:cs typeface="Montserrat"/>
                <a:sym typeface="Montserrat"/>
              </a:rPr>
              <a:t>“</a:t>
            </a:r>
            <a:r>
              <a:rPr lang="en-US" sz="8800" dirty="0">
                <a:solidFill>
                  <a:schemeClr val="lt1"/>
                </a:solidFill>
                <a:latin typeface="Montserrat"/>
                <a:ea typeface="Montserrat"/>
                <a:cs typeface="Montserrat"/>
                <a:sym typeface="Montserrat"/>
              </a:rPr>
              <a:t>LAS PERSONAS NO SE VEN IGUALMENTE </a:t>
            </a:r>
            <a:r>
              <a:rPr lang="en-US" sz="8800" b="1" dirty="0">
                <a:solidFill>
                  <a:schemeClr val="lt1"/>
                </a:solidFill>
                <a:latin typeface="Montserrat"/>
                <a:ea typeface="Montserrat"/>
                <a:cs typeface="Montserrat"/>
                <a:sym typeface="Montserrat"/>
              </a:rPr>
              <a:t>AFECTADAS</a:t>
            </a:r>
            <a:r>
              <a:rPr lang="en-US" sz="8800" b="1" i="0" u="none" strike="noStrike" cap="none" dirty="0">
                <a:solidFill>
                  <a:schemeClr val="lt1"/>
                </a:solidFill>
                <a:latin typeface="Montserrat"/>
                <a:ea typeface="Montserrat"/>
                <a:cs typeface="Montserrat"/>
                <a:sym typeface="Montserrat"/>
              </a:rPr>
              <a:t>”.</a:t>
            </a:r>
          </a:p>
        </p:txBody>
      </p:sp>
      <p:grpSp>
        <p:nvGrpSpPr>
          <p:cNvPr id="520" name="Shape 520"/>
          <p:cNvGrpSpPr/>
          <p:nvPr/>
        </p:nvGrpSpPr>
        <p:grpSpPr>
          <a:xfrm>
            <a:off x="10105" y="0"/>
            <a:ext cx="11746467" cy="13720438"/>
            <a:chOff x="10105" y="0"/>
            <a:chExt cx="11746467" cy="13720438"/>
          </a:xfrm>
        </p:grpSpPr>
        <p:pic>
          <p:nvPicPr>
            <p:cNvPr id="521" name="Shape 521"/>
            <p:cNvPicPr preferRelativeResize="0"/>
            <p:nvPr/>
          </p:nvPicPr>
          <p:blipFill rotWithShape="1">
            <a:blip r:embed="rId3">
              <a:alphaModFix/>
            </a:blip>
            <a:srcRect/>
            <a:stretch/>
          </p:blipFill>
          <p:spPr>
            <a:xfrm>
              <a:off x="10105" y="0"/>
              <a:ext cx="11746466" cy="13720438"/>
            </a:xfrm>
            <a:prstGeom prst="rect">
              <a:avLst/>
            </a:prstGeom>
            <a:noFill/>
            <a:ln>
              <a:noFill/>
            </a:ln>
          </p:spPr>
        </p:pic>
        <p:sp>
          <p:nvSpPr>
            <p:cNvPr id="522" name="Shape 522"/>
            <p:cNvSpPr/>
            <p:nvPr/>
          </p:nvSpPr>
          <p:spPr>
            <a:xfrm>
              <a:off x="915695" y="10342445"/>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E7761"/>
                </a:buClr>
                <a:buSzPct val="25000"/>
                <a:buFont typeface="Montserrat"/>
                <a:buNone/>
              </a:pPr>
              <a:r>
                <a:rPr lang="en-US" sz="7200" b="1" i="0" u="none" strike="noStrike" cap="none">
                  <a:solidFill>
                    <a:srgbClr val="3E7761"/>
                  </a:solidFill>
                  <a:latin typeface="Montserrat"/>
                  <a:ea typeface="Montserrat"/>
                  <a:cs typeface="Montserrat"/>
                  <a:sym typeface="Montserrat"/>
                </a:rPr>
                <a:t>63,187</a:t>
              </a:r>
            </a:p>
          </p:txBody>
        </p:sp>
        <p:sp>
          <p:nvSpPr>
            <p:cNvPr id="523" name="Shape 523"/>
            <p:cNvSpPr/>
            <p:nvPr/>
          </p:nvSpPr>
          <p:spPr>
            <a:xfrm>
              <a:off x="10105" y="11887200"/>
              <a:ext cx="11746466" cy="1828800"/>
            </a:xfrm>
            <a:prstGeom prst="rect">
              <a:avLst/>
            </a:prstGeom>
            <a:solidFill>
              <a:srgbClr val="3E776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3E7761"/>
                </a:solidFill>
                <a:latin typeface="Montserrat"/>
                <a:ea typeface="Montserrat"/>
                <a:cs typeface="Montserrat"/>
                <a:sym typeface="Montserrat"/>
              </a:endParaRPr>
            </a:p>
          </p:txBody>
        </p:sp>
        <p:sp>
          <p:nvSpPr>
            <p:cNvPr id="524" name="Shape 524"/>
            <p:cNvSpPr/>
            <p:nvPr/>
          </p:nvSpPr>
          <p:spPr>
            <a:xfrm>
              <a:off x="915695" y="12398677"/>
              <a:ext cx="4227438"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OLDER ADULTS</a:t>
              </a:r>
            </a:p>
          </p:txBody>
        </p:sp>
        <p:sp>
          <p:nvSpPr>
            <p:cNvPr id="525" name="Shape 52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26" name="Shape 526"/>
          <p:cNvGrpSpPr/>
          <p:nvPr/>
        </p:nvGrpSpPr>
        <p:grpSpPr>
          <a:xfrm>
            <a:off x="0" y="0"/>
            <a:ext cx="11756572" cy="13732243"/>
            <a:chOff x="0" y="0"/>
            <a:chExt cx="11756572" cy="13732243"/>
          </a:xfrm>
        </p:grpSpPr>
        <p:pic>
          <p:nvPicPr>
            <p:cNvPr id="527" name="Shape 527"/>
            <p:cNvPicPr preferRelativeResize="0"/>
            <p:nvPr/>
          </p:nvPicPr>
          <p:blipFill rotWithShape="1">
            <a:blip r:embed="rId4">
              <a:alphaModFix/>
            </a:blip>
            <a:srcRect/>
            <a:stretch/>
          </p:blipFill>
          <p:spPr>
            <a:xfrm>
              <a:off x="0" y="0"/>
              <a:ext cx="11756572" cy="13732243"/>
            </a:xfrm>
            <a:prstGeom prst="rect">
              <a:avLst/>
            </a:prstGeom>
            <a:noFill/>
            <a:ln>
              <a:noFill/>
            </a:ln>
          </p:spPr>
        </p:pic>
        <p:sp>
          <p:nvSpPr>
            <p:cNvPr id="528" name="Shape 52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ECA6F"/>
                </a:buClr>
                <a:buSzPct val="25000"/>
                <a:buFont typeface="Montserrat"/>
                <a:buNone/>
              </a:pPr>
              <a:r>
                <a:rPr lang="en-US" sz="7200" b="1" i="0" u="none" strike="noStrike" cap="none">
                  <a:solidFill>
                    <a:srgbClr val="8ECA6F"/>
                  </a:solidFill>
                  <a:latin typeface="Montserrat"/>
                  <a:ea typeface="Montserrat"/>
                  <a:cs typeface="Montserrat"/>
                  <a:sym typeface="Montserrat"/>
                </a:rPr>
                <a:t>104,659</a:t>
              </a:r>
            </a:p>
          </p:txBody>
        </p:sp>
        <p:sp>
          <p:nvSpPr>
            <p:cNvPr id="529" name="Shape 529"/>
            <p:cNvSpPr/>
            <p:nvPr/>
          </p:nvSpPr>
          <p:spPr>
            <a:xfrm>
              <a:off x="10105" y="11887200"/>
              <a:ext cx="11746466" cy="1828800"/>
            </a:xfrm>
            <a:prstGeom prst="rect">
              <a:avLst/>
            </a:prstGeom>
            <a:solidFill>
              <a:srgbClr val="8ECA6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0" name="Shape 530"/>
            <p:cNvSpPr/>
            <p:nvPr/>
          </p:nvSpPr>
          <p:spPr>
            <a:xfrm>
              <a:off x="915695" y="12398677"/>
              <a:ext cx="290816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CHILDREN</a:t>
              </a:r>
            </a:p>
          </p:txBody>
        </p:sp>
        <p:sp>
          <p:nvSpPr>
            <p:cNvPr id="531" name="Shape 53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32" name="Shape 532"/>
          <p:cNvGrpSpPr/>
          <p:nvPr/>
        </p:nvGrpSpPr>
        <p:grpSpPr>
          <a:xfrm>
            <a:off x="0" y="8119"/>
            <a:ext cx="11756572" cy="13732243"/>
            <a:chOff x="0" y="0"/>
            <a:chExt cx="11756572" cy="13732243"/>
          </a:xfrm>
        </p:grpSpPr>
        <p:pic>
          <p:nvPicPr>
            <p:cNvPr id="533" name="Shape 533"/>
            <p:cNvPicPr preferRelativeResize="0"/>
            <p:nvPr/>
          </p:nvPicPr>
          <p:blipFill rotWithShape="1">
            <a:blip r:embed="rId5">
              <a:alphaModFix/>
            </a:blip>
            <a:srcRect/>
            <a:stretch/>
          </p:blipFill>
          <p:spPr>
            <a:xfrm>
              <a:off x="0" y="0"/>
              <a:ext cx="11756572" cy="13732243"/>
            </a:xfrm>
            <a:prstGeom prst="rect">
              <a:avLst/>
            </a:prstGeom>
            <a:noFill/>
            <a:ln>
              <a:noFill/>
            </a:ln>
          </p:spPr>
        </p:pic>
        <p:sp>
          <p:nvSpPr>
            <p:cNvPr id="534" name="Shape 534"/>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59DAB"/>
                </a:buClr>
                <a:buSzPct val="25000"/>
                <a:buFont typeface="Montserrat"/>
                <a:buNone/>
              </a:pPr>
              <a:r>
                <a:rPr lang="en-US" sz="7200" b="1" i="0" u="none" strike="noStrike" cap="none">
                  <a:solidFill>
                    <a:srgbClr val="F59DAB"/>
                  </a:solidFill>
                  <a:latin typeface="Montserrat"/>
                  <a:ea typeface="Montserrat"/>
                  <a:cs typeface="Montserrat"/>
                  <a:sym typeface="Montserrat"/>
                </a:rPr>
                <a:t>327,284</a:t>
              </a:r>
            </a:p>
          </p:txBody>
        </p:sp>
        <p:sp>
          <p:nvSpPr>
            <p:cNvPr id="535" name="Shape 535"/>
            <p:cNvSpPr/>
            <p:nvPr/>
          </p:nvSpPr>
          <p:spPr>
            <a:xfrm>
              <a:off x="10105" y="11887200"/>
              <a:ext cx="11746466" cy="1828800"/>
            </a:xfrm>
            <a:prstGeom prst="rect">
              <a:avLst/>
            </a:prstGeom>
            <a:solidFill>
              <a:srgbClr val="F59DA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6" name="Shape 536"/>
            <p:cNvSpPr/>
            <p:nvPr/>
          </p:nvSpPr>
          <p:spPr>
            <a:xfrm>
              <a:off x="915695" y="12398677"/>
              <a:ext cx="50754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OF COLOR</a:t>
              </a:r>
            </a:p>
          </p:txBody>
        </p:sp>
        <p:sp>
          <p:nvSpPr>
            <p:cNvPr id="537" name="Shape 537"/>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38" name="Shape 538"/>
          <p:cNvGrpSpPr/>
          <p:nvPr/>
        </p:nvGrpSpPr>
        <p:grpSpPr>
          <a:xfrm>
            <a:off x="-1" y="96140"/>
            <a:ext cx="11756572" cy="13732243"/>
            <a:chOff x="0" y="0"/>
            <a:chExt cx="11756572" cy="13732243"/>
          </a:xfrm>
        </p:grpSpPr>
        <p:pic>
          <p:nvPicPr>
            <p:cNvPr id="539" name="Shape 539"/>
            <p:cNvPicPr preferRelativeResize="0"/>
            <p:nvPr/>
          </p:nvPicPr>
          <p:blipFill rotWithShape="1">
            <a:blip r:embed="rId6">
              <a:alphaModFix/>
            </a:blip>
            <a:srcRect/>
            <a:stretch/>
          </p:blipFill>
          <p:spPr>
            <a:xfrm>
              <a:off x="0" y="0"/>
              <a:ext cx="11756572" cy="13732243"/>
            </a:xfrm>
            <a:prstGeom prst="rect">
              <a:avLst/>
            </a:prstGeom>
            <a:noFill/>
            <a:ln>
              <a:noFill/>
            </a:ln>
          </p:spPr>
        </p:pic>
        <p:sp>
          <p:nvSpPr>
            <p:cNvPr id="540" name="Shape 540"/>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2625C"/>
                </a:buClr>
                <a:buSzPct val="25000"/>
                <a:buFont typeface="Montserrat"/>
                <a:buNone/>
              </a:pPr>
              <a:r>
                <a:rPr lang="en-US" sz="7200" b="1" i="0" u="none" strike="noStrike" cap="none">
                  <a:solidFill>
                    <a:srgbClr val="E2625C"/>
                  </a:solidFill>
                  <a:latin typeface="Montserrat"/>
                  <a:ea typeface="Montserrat"/>
                  <a:cs typeface="Montserrat"/>
                  <a:sym typeface="Montserrat"/>
                </a:rPr>
                <a:t>239,246</a:t>
              </a:r>
            </a:p>
          </p:txBody>
        </p:sp>
        <p:sp>
          <p:nvSpPr>
            <p:cNvPr id="541" name="Shape 541"/>
            <p:cNvSpPr/>
            <p:nvPr/>
          </p:nvSpPr>
          <p:spPr>
            <a:xfrm>
              <a:off x="10105" y="11887200"/>
              <a:ext cx="11746466" cy="1828800"/>
            </a:xfrm>
            <a:prstGeom prst="rect">
              <a:avLst/>
            </a:prstGeom>
            <a:solidFill>
              <a:srgbClr val="E2625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42" name="Shape 542"/>
            <p:cNvSpPr/>
            <p:nvPr/>
          </p:nvSpPr>
          <p:spPr>
            <a:xfrm>
              <a:off x="790383" y="12124917"/>
              <a:ext cx="6203942" cy="13234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LIMITED </a:t>
              </a:r>
            </a:p>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ENGLISH PROFICIENCY</a:t>
              </a:r>
            </a:p>
          </p:txBody>
        </p:sp>
        <p:sp>
          <p:nvSpPr>
            <p:cNvPr id="543" name="Shape 543"/>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44" name="Shape 544"/>
          <p:cNvGrpSpPr/>
          <p:nvPr/>
        </p:nvGrpSpPr>
        <p:grpSpPr>
          <a:xfrm>
            <a:off x="-2" y="76215"/>
            <a:ext cx="11756572" cy="13732243"/>
            <a:chOff x="0" y="0"/>
            <a:chExt cx="11756572" cy="13732243"/>
          </a:xfrm>
        </p:grpSpPr>
        <p:pic>
          <p:nvPicPr>
            <p:cNvPr id="545" name="Shape 545"/>
            <p:cNvPicPr preferRelativeResize="0"/>
            <p:nvPr/>
          </p:nvPicPr>
          <p:blipFill rotWithShape="1">
            <a:blip r:embed="rId7">
              <a:alphaModFix/>
            </a:blip>
            <a:srcRect/>
            <a:stretch/>
          </p:blipFill>
          <p:spPr>
            <a:xfrm>
              <a:off x="0" y="0"/>
              <a:ext cx="11756572" cy="13732243"/>
            </a:xfrm>
            <a:prstGeom prst="rect">
              <a:avLst/>
            </a:prstGeom>
            <a:noFill/>
            <a:ln>
              <a:noFill/>
            </a:ln>
          </p:spPr>
        </p:pic>
        <p:sp>
          <p:nvSpPr>
            <p:cNvPr id="546" name="Shape 546"/>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BBBD5"/>
                </a:buClr>
                <a:buSzPct val="25000"/>
                <a:buFont typeface="Montserrat"/>
                <a:buNone/>
              </a:pPr>
              <a:r>
                <a:rPr lang="en-US" sz="7200" b="1" i="0" u="none" strike="noStrike" cap="none">
                  <a:solidFill>
                    <a:srgbClr val="DBBBD5"/>
                  </a:solidFill>
                  <a:latin typeface="Montserrat"/>
                  <a:ea typeface="Montserrat"/>
                  <a:cs typeface="Montserrat"/>
                  <a:sym typeface="Montserrat"/>
                </a:rPr>
                <a:t>176,059</a:t>
              </a:r>
            </a:p>
          </p:txBody>
        </p:sp>
        <p:sp>
          <p:nvSpPr>
            <p:cNvPr id="547" name="Shape 547"/>
            <p:cNvSpPr/>
            <p:nvPr/>
          </p:nvSpPr>
          <p:spPr>
            <a:xfrm>
              <a:off x="10105" y="11887200"/>
              <a:ext cx="11746466" cy="1828800"/>
            </a:xfrm>
            <a:prstGeom prst="rect">
              <a:avLst/>
            </a:prstGeom>
            <a:solidFill>
              <a:srgbClr val="DBBBD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48" name="Shape 548"/>
            <p:cNvSpPr/>
            <p:nvPr/>
          </p:nvSpPr>
          <p:spPr>
            <a:xfrm>
              <a:off x="915695" y="12398677"/>
              <a:ext cx="93987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LOW-TO-NO INCOME</a:t>
              </a:r>
            </a:p>
          </p:txBody>
        </p:sp>
        <p:sp>
          <p:nvSpPr>
            <p:cNvPr id="549" name="Shape 549"/>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50" name="Shape 550"/>
          <p:cNvGrpSpPr/>
          <p:nvPr/>
        </p:nvGrpSpPr>
        <p:grpSpPr>
          <a:xfrm>
            <a:off x="-22553" y="-19925"/>
            <a:ext cx="11789229" cy="13721443"/>
            <a:chOff x="0" y="0"/>
            <a:chExt cx="11789229" cy="13721443"/>
          </a:xfrm>
        </p:grpSpPr>
        <p:pic>
          <p:nvPicPr>
            <p:cNvPr id="551" name="Shape 551"/>
            <p:cNvPicPr preferRelativeResize="0"/>
            <p:nvPr/>
          </p:nvPicPr>
          <p:blipFill rotWithShape="1">
            <a:blip r:embed="rId8">
              <a:alphaModFix/>
            </a:blip>
            <a:srcRect/>
            <a:stretch/>
          </p:blipFill>
          <p:spPr>
            <a:xfrm>
              <a:off x="0" y="0"/>
              <a:ext cx="11789229" cy="13721443"/>
            </a:xfrm>
            <a:prstGeom prst="rect">
              <a:avLst/>
            </a:prstGeom>
            <a:noFill/>
            <a:ln>
              <a:noFill/>
            </a:ln>
          </p:spPr>
        </p:pic>
        <p:sp>
          <p:nvSpPr>
            <p:cNvPr id="552" name="Shape 552"/>
            <p:cNvSpPr/>
            <p:nvPr/>
          </p:nvSpPr>
          <p:spPr>
            <a:xfrm>
              <a:off x="790383" y="10618209"/>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BB9C6"/>
                </a:buClr>
                <a:buSzPct val="25000"/>
                <a:buFont typeface="Montserrat"/>
                <a:buNone/>
              </a:pPr>
              <a:r>
                <a:rPr lang="en-US" sz="7200" b="1" i="0" u="none" strike="noStrike" cap="none">
                  <a:solidFill>
                    <a:srgbClr val="3BB9C6"/>
                  </a:solidFill>
                  <a:latin typeface="Montserrat"/>
                  <a:ea typeface="Montserrat"/>
                  <a:cs typeface="Montserrat"/>
                  <a:sym typeface="Montserrat"/>
                </a:rPr>
                <a:t>70,701</a:t>
              </a:r>
            </a:p>
          </p:txBody>
        </p:sp>
        <p:sp>
          <p:nvSpPr>
            <p:cNvPr id="553" name="Shape 553"/>
            <p:cNvSpPr/>
            <p:nvPr/>
          </p:nvSpPr>
          <p:spPr>
            <a:xfrm>
              <a:off x="10105" y="11887200"/>
              <a:ext cx="11779123" cy="1828800"/>
            </a:xfrm>
            <a:prstGeom prst="rect">
              <a:avLst/>
            </a:prstGeom>
            <a:solidFill>
              <a:srgbClr val="3BB9C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54" name="Shape 554"/>
            <p:cNvSpPr/>
            <p:nvPr/>
          </p:nvSpPr>
          <p:spPr>
            <a:xfrm>
              <a:off x="915695" y="12398677"/>
              <a:ext cx="7372530"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DISABILITIES</a:t>
              </a:r>
            </a:p>
          </p:txBody>
        </p:sp>
        <p:sp>
          <p:nvSpPr>
            <p:cNvPr id="555" name="Shape 55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56" name="Shape 556"/>
          <p:cNvGrpSpPr/>
          <p:nvPr/>
        </p:nvGrpSpPr>
        <p:grpSpPr>
          <a:xfrm>
            <a:off x="10102" y="2116"/>
            <a:ext cx="11746466" cy="13720438"/>
            <a:chOff x="10105" y="32655"/>
            <a:chExt cx="11746466" cy="13720438"/>
          </a:xfrm>
        </p:grpSpPr>
        <p:pic>
          <p:nvPicPr>
            <p:cNvPr id="557" name="Shape 557"/>
            <p:cNvPicPr preferRelativeResize="0"/>
            <p:nvPr/>
          </p:nvPicPr>
          <p:blipFill rotWithShape="1">
            <a:blip r:embed="rId9">
              <a:alphaModFix/>
            </a:blip>
            <a:srcRect/>
            <a:stretch/>
          </p:blipFill>
          <p:spPr>
            <a:xfrm>
              <a:off x="10105" y="32655"/>
              <a:ext cx="11746466" cy="13720438"/>
            </a:xfrm>
            <a:prstGeom prst="rect">
              <a:avLst/>
            </a:prstGeom>
            <a:noFill/>
            <a:ln>
              <a:noFill/>
            </a:ln>
          </p:spPr>
        </p:pic>
        <p:sp>
          <p:nvSpPr>
            <p:cNvPr id="558" name="Shape 55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17C9B"/>
                </a:buClr>
                <a:buSzPct val="25000"/>
                <a:buFont typeface="Montserrat"/>
                <a:buNone/>
              </a:pPr>
              <a:r>
                <a:rPr lang="en-US" sz="7200" b="1" i="0" u="none" strike="noStrike" cap="none">
                  <a:solidFill>
                    <a:srgbClr val="017C9B"/>
                  </a:solidFill>
                  <a:latin typeface="Montserrat"/>
                  <a:ea typeface="Montserrat"/>
                  <a:cs typeface="Montserrat"/>
                  <a:sym typeface="Montserrat"/>
                </a:rPr>
                <a:t>236,938</a:t>
              </a:r>
            </a:p>
          </p:txBody>
        </p:sp>
        <p:sp>
          <p:nvSpPr>
            <p:cNvPr id="559" name="Shape 559"/>
            <p:cNvSpPr/>
            <p:nvPr/>
          </p:nvSpPr>
          <p:spPr>
            <a:xfrm>
              <a:off x="10105" y="11887200"/>
              <a:ext cx="11746466" cy="1828800"/>
            </a:xfrm>
            <a:prstGeom prst="rect">
              <a:avLst/>
            </a:prstGeom>
            <a:solidFill>
              <a:srgbClr val="017C9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60" name="Shape 560"/>
            <p:cNvSpPr/>
            <p:nvPr/>
          </p:nvSpPr>
          <p:spPr>
            <a:xfrm>
              <a:off x="915695" y="12398677"/>
              <a:ext cx="8272913"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s-CO" sz="4000" b="1" dirty="0">
                  <a:solidFill>
                    <a:schemeClr val="lt1"/>
                  </a:solidFill>
                  <a:latin typeface="Montserrat"/>
                  <a:ea typeface="Montserrat"/>
                  <a:cs typeface="Montserrat"/>
                  <a:sym typeface="Montserrat"/>
                </a:rPr>
                <a:t>C</a:t>
              </a:r>
              <a:r>
                <a:rPr lang="en-US" sz="4000" b="1" dirty="0">
                  <a:solidFill>
                    <a:schemeClr val="lt1"/>
                  </a:solidFill>
                  <a:latin typeface="Montserrat"/>
                  <a:ea typeface="Montserrat"/>
                  <a:cs typeface="Montserrat"/>
                  <a:sym typeface="Montserrat"/>
                </a:rPr>
                <a:t>ASOS DE ENFERMEDADES MÉDICAS</a:t>
              </a:r>
              <a:endParaRPr lang="en-US" sz="4000" b="1" i="0" u="none" strike="noStrike" cap="none" dirty="0">
                <a:solidFill>
                  <a:schemeClr val="lt1"/>
                </a:solidFill>
                <a:latin typeface="Montserrat"/>
                <a:ea typeface="Montserrat"/>
                <a:cs typeface="Montserrat"/>
                <a:sym typeface="Montserrat"/>
              </a:endParaRPr>
            </a:p>
          </p:txBody>
        </p:sp>
        <p:sp>
          <p:nvSpPr>
            <p:cNvPr id="561" name="Shape 56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dirty="0">
                  <a:solidFill>
                    <a:srgbClr val="111D2C"/>
                  </a:solidFill>
                  <a:latin typeface="Montserrat"/>
                  <a:ea typeface="Montserrat"/>
                  <a:cs typeface="Montserrat"/>
                  <a:sym typeface="Montserrat"/>
                </a:rPr>
                <a:t>CONCENTRACIÓN DE POBLACIÓN SOCIALMENTE VULNERABLE</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p:nvPr/>
        </p:nvSpPr>
        <p:spPr>
          <a:xfrm>
            <a:off x="15189131" y="2368683"/>
            <a:ext cx="7629524" cy="4914899"/>
          </a:xfrm>
          <a:prstGeom prst="rect">
            <a:avLst/>
          </a:prstGeom>
          <a:blipFill rotWithShape="1">
            <a:blip r:embed="rId3">
              <a:alphaModFix/>
            </a:blip>
            <a:stretch>
              <a:fillRect b="579"/>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7" name="Shape 567"/>
          <p:cNvSpPr/>
          <p:nvPr/>
        </p:nvSpPr>
        <p:spPr>
          <a:xfrm>
            <a:off x="1422375" y="2389047"/>
            <a:ext cx="7629524" cy="4914899"/>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8" name="Shape 568"/>
          <p:cNvSpPr/>
          <p:nvPr/>
        </p:nvSpPr>
        <p:spPr>
          <a:xfrm>
            <a:off x="5040000" y="7831575"/>
            <a:ext cx="17927999" cy="5039999"/>
          </a:xfrm>
          <a:prstGeom prst="rect">
            <a:avLst/>
          </a:prstGeom>
          <a:blipFill rotWithShape="1">
            <a:blip r:embed="rId5">
              <a:alphaModFix/>
            </a:blip>
            <a:stretch>
              <a:fillRect l="56998" r="-41333" b="-128393"/>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9" name="Shape 569"/>
          <p:cNvSpPr/>
          <p:nvPr/>
        </p:nvSpPr>
        <p:spPr>
          <a:xfrm>
            <a:off x="1422374" y="7831575"/>
            <a:ext cx="7629524" cy="4914899"/>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0" name="Shape 570"/>
          <p:cNvSpPr txBox="1"/>
          <p:nvPr/>
        </p:nvSpPr>
        <p:spPr>
          <a:xfrm>
            <a:off x="1763258" y="488447"/>
            <a:ext cx="1642934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ENFOQUE EN LOS </a:t>
            </a:r>
            <a:r>
              <a:rPr lang="en-US" sz="6600" b="1" i="0" u="none" strike="noStrike" cap="none" dirty="0">
                <a:solidFill>
                  <a:schemeClr val="dk2"/>
                </a:solidFill>
                <a:latin typeface="Montserrat"/>
                <a:ea typeface="Montserrat"/>
                <a:cs typeface="Montserrat"/>
                <a:sym typeface="Montserrat"/>
              </a:rPr>
              <a:t>VECINDARIOS</a:t>
            </a:r>
          </a:p>
        </p:txBody>
      </p:sp>
      <p:sp>
        <p:nvSpPr>
          <p:cNvPr id="571" name="Shape 571"/>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572" name="Shape 572" descr="Original Image path: G:\56349.00\3.0_Working\3.18 Report\FINAL REPORT IMAGES\Resilience Initiatives\20161202_District Scale Flood Protection Overview600dpi.jpg  Last Updated: 12/5/2016 9:46:38 PM by toneil via Sasaki PPT Image Manager"/>
          <p:cNvPicPr preferRelativeResize="0"/>
          <p:nvPr/>
        </p:nvPicPr>
        <p:blipFill rotWithShape="1">
          <a:blip r:embed="rId7">
            <a:alphaModFix/>
          </a:blip>
          <a:srcRect l="13091" t="18857" r="8337" b="35775"/>
          <a:stretch/>
        </p:blipFill>
        <p:spPr>
          <a:xfrm>
            <a:off x="6676289" y="3148534"/>
            <a:ext cx="11516313" cy="8546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a:picLocks noGrp="1"/>
          </p:cNvPicPr>
          <p:nvPr>
            <p:ph type="pic" idx="2"/>
          </p:nvPr>
        </p:nvPicPr>
        <p:blipFill rotWithShape="1">
          <a:blip r:embed="rId3">
            <a:alphaModFix/>
          </a:blip>
          <a:srcRect/>
          <a:stretch/>
        </p:blipFill>
        <p:spPr>
          <a:xfrm>
            <a:off x="0" y="0"/>
            <a:ext cx="24377649" cy="13716000"/>
          </a:xfrm>
          <a:prstGeom prst="rect">
            <a:avLst/>
          </a:prstGeom>
          <a:solidFill>
            <a:srgbClr val="F2F2F2"/>
          </a:solidFill>
          <a:ln>
            <a:noFill/>
          </a:ln>
        </p:spPr>
      </p:pic>
      <p:sp>
        <p:nvSpPr>
          <p:cNvPr id="239" name="Shape 239"/>
          <p:cNvSpPr/>
          <p:nvPr/>
        </p:nvSpPr>
        <p:spPr>
          <a:xfrm>
            <a:off x="1" y="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0" name="Shape 240"/>
          <p:cNvSpPr txBox="1"/>
          <p:nvPr/>
        </p:nvSpPr>
        <p:spPr>
          <a:xfrm>
            <a:off x="1459794" y="624189"/>
            <a:ext cx="16954915" cy="24041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a:solidFill>
                  <a:schemeClr val="dk2"/>
                </a:solidFill>
                <a:latin typeface="Montserrat"/>
                <a:ea typeface="Montserrat"/>
                <a:cs typeface="Montserrat"/>
                <a:sym typeface="Montserrat"/>
              </a:rPr>
              <a:t>THE CLIMATE READY CHALLENGE</a:t>
            </a:r>
          </a:p>
        </p:txBody>
      </p:sp>
      <p:sp>
        <p:nvSpPr>
          <p:cNvPr id="241" name="Shape 241"/>
          <p:cNvSpPr/>
          <p:nvPr/>
        </p:nvSpPr>
        <p:spPr>
          <a:xfrm>
            <a:off x="0" y="0"/>
            <a:ext cx="815108" cy="22860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42" name="Shape 242"/>
          <p:cNvSpPr/>
          <p:nvPr/>
        </p:nvSpPr>
        <p:spPr>
          <a:xfrm>
            <a:off x="0" y="1143000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3" name="Shape 243"/>
          <p:cNvSpPr txBox="1"/>
          <p:nvPr/>
        </p:nvSpPr>
        <p:spPr>
          <a:xfrm>
            <a:off x="1459794" y="12022227"/>
            <a:ext cx="17852334" cy="4635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en-US" sz="4800" b="1" i="0" u="none" strike="noStrike" cap="none" dirty="0">
                <a:solidFill>
                  <a:srgbClr val="000000"/>
                </a:solidFill>
                <a:latin typeface="Montserrat"/>
                <a:ea typeface="Montserrat"/>
                <a:cs typeface="Montserrat"/>
                <a:sym typeface="Montserrat"/>
              </a:rPr>
              <a:t>LOS EFECTOS YA SON UNA REALIDAD. TIEMPO PARA PREPARARSE.</a:t>
            </a:r>
          </a:p>
          <a:p>
            <a:pPr marL="0" marR="0" lvl="0" indent="0" algn="l" rtl="0">
              <a:lnSpc>
                <a:spcPct val="100000"/>
              </a:lnSpc>
              <a:spcBef>
                <a:spcPts val="0"/>
              </a:spcBef>
              <a:spcAft>
                <a:spcPts val="0"/>
              </a:spcAft>
              <a:buClr>
                <a:srgbClr val="000000"/>
              </a:buClr>
              <a:buFont typeface="Arial"/>
              <a:buNone/>
            </a:pPr>
            <a:endParaRPr sz="4800" b="1" i="0" u="none" strike="noStrike" cap="none" dirty="0">
              <a:solidFill>
                <a:srgbClr val="000000"/>
              </a:solidFill>
              <a:latin typeface="Montserrat"/>
              <a:ea typeface="Montserrat"/>
              <a:cs typeface="Montserrat"/>
              <a:sym typeface="Montserrat"/>
            </a:endParaRPr>
          </a:p>
        </p:txBody>
      </p:sp>
      <p:sp>
        <p:nvSpPr>
          <p:cNvPr id="244" name="Shape 244"/>
          <p:cNvSpPr/>
          <p:nvPr/>
        </p:nvSpPr>
        <p:spPr>
          <a:xfrm>
            <a:off x="-3" y="8595360"/>
            <a:ext cx="16532355" cy="2834640"/>
          </a:xfrm>
          <a:prstGeom prst="rect">
            <a:avLst/>
          </a:prstGeom>
          <a:solidFill>
            <a:srgbClr val="62AA45"/>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3600" b="0" i="0" u="none" strike="noStrike" cap="none">
              <a:solidFill>
                <a:srgbClr val="000000"/>
              </a:solidFill>
              <a:latin typeface="Lora"/>
              <a:ea typeface="Lora"/>
              <a:cs typeface="Lora"/>
              <a:sym typeface="Lora"/>
            </a:endParaRPr>
          </a:p>
        </p:txBody>
      </p:sp>
      <p:sp>
        <p:nvSpPr>
          <p:cNvPr id="245" name="Shape 245"/>
          <p:cNvSpPr txBox="1"/>
          <p:nvPr/>
        </p:nvSpPr>
        <p:spPr>
          <a:xfrm>
            <a:off x="815108" y="9080075"/>
            <a:ext cx="14546812"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3600" b="1" i="0" u="none" strike="noStrike" cap="none" dirty="0">
                <a:solidFill>
                  <a:schemeClr val="lt1"/>
                </a:solidFill>
                <a:latin typeface="Montserrat"/>
                <a:ea typeface="Montserrat"/>
                <a:cs typeface="Montserrat"/>
                <a:sym typeface="Montserrat"/>
              </a:rPr>
              <a:t>OBJETIVOS DEL PROGRAMA LÍDERES DEL CLIMA DE CRB</a:t>
            </a:r>
          </a:p>
          <a:p>
            <a:pPr marL="571500" lvl="0" indent="-571500">
              <a:buClr>
                <a:schemeClr val="lt1"/>
              </a:buClr>
              <a:buSzPct val="100000"/>
              <a:buFont typeface="Arial"/>
              <a:buChar char="•"/>
            </a:pPr>
            <a:r>
              <a:rPr lang="en-US" sz="3600" b="0" i="0" u="none" strike="noStrike" cap="none" dirty="0">
                <a:solidFill>
                  <a:schemeClr val="lt1"/>
                </a:solidFill>
                <a:latin typeface="Lora"/>
                <a:ea typeface="Lora"/>
                <a:cs typeface="Lora"/>
                <a:sym typeface="Lora"/>
              </a:rPr>
              <a:t>	</a:t>
            </a:r>
            <a:r>
              <a:rPr lang="es-ES" sz="3600" dirty="0">
                <a:solidFill>
                  <a:schemeClr val="lt1"/>
                </a:solidFill>
                <a:latin typeface="Lora"/>
                <a:ea typeface="Lora"/>
                <a:cs typeface="Lora"/>
                <a:sym typeface="Lora"/>
              </a:rPr>
              <a:t>Mejorar el conocimiento de los efectos</a:t>
            </a:r>
            <a:endParaRPr lang="en-US" sz="36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Involucrar</a:t>
            </a:r>
            <a:r>
              <a:rPr lang="en-US" sz="3600" b="0" i="0" u="none" strike="noStrike" cap="none" dirty="0">
                <a:solidFill>
                  <a:schemeClr val="lt1"/>
                </a:solidFill>
                <a:latin typeface="Lora"/>
                <a:ea typeface="Lora"/>
                <a:cs typeface="Lora"/>
                <a:sym typeface="Lora"/>
              </a:rPr>
              <a:t> a </a:t>
            </a:r>
            <a:r>
              <a:rPr lang="en-US" sz="3600" b="0" i="0" u="none" strike="noStrike" cap="none" dirty="0" err="1">
                <a:solidFill>
                  <a:schemeClr val="lt1"/>
                </a:solidFill>
                <a:latin typeface="Lora"/>
                <a:ea typeface="Lora"/>
                <a:cs typeface="Lora"/>
                <a:sym typeface="Lora"/>
              </a:rPr>
              <a:t>los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miembros</a:t>
            </a:r>
            <a:r>
              <a:rPr lang="en-US" sz="3600" b="0" i="0" u="none" strike="noStrike" cap="none" dirty="0">
                <a:solidFill>
                  <a:schemeClr val="lt1"/>
                </a:solidFill>
                <a:latin typeface="Lora"/>
                <a:ea typeface="Lora"/>
                <a:cs typeface="Lora"/>
                <a:sym typeface="Lora"/>
              </a:rPr>
              <a:t> de la </a:t>
            </a:r>
            <a:r>
              <a:rPr lang="en-US" sz="3600" b="0" i="0" u="none" strike="noStrike" cap="none" dirty="0" err="1">
                <a:solidFill>
                  <a:schemeClr val="lt1"/>
                </a:solidFill>
                <a:latin typeface="Lora"/>
                <a:ea typeface="Lora"/>
                <a:cs typeface="Lora"/>
                <a:sym typeface="Lora"/>
              </a:rPr>
              <a:t>comunidad</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en</a:t>
            </a:r>
            <a:r>
              <a:rPr lang="en-US" sz="3600" b="0" i="0" u="none" strike="noStrike" cap="none" dirty="0">
                <a:solidFill>
                  <a:schemeClr val="lt1"/>
                </a:solidFill>
                <a:latin typeface="Lora"/>
                <a:ea typeface="Lora"/>
                <a:cs typeface="Lora"/>
                <a:sym typeface="Lora"/>
              </a:rPr>
              <a:t> la </a:t>
            </a:r>
            <a:r>
              <a:rPr lang="en-US" sz="3600" b="0" i="0" u="none" strike="noStrike" cap="none" dirty="0" err="1">
                <a:solidFill>
                  <a:schemeClr val="lt1"/>
                </a:solidFill>
                <a:latin typeface="Lora"/>
                <a:ea typeface="Lora"/>
                <a:cs typeface="Lora"/>
                <a:sym typeface="Lora"/>
              </a:rPr>
              <a:t>promoción</a:t>
            </a:r>
            <a:r>
              <a:rPr lang="en-US" sz="3600" b="0" i="0" u="none" strike="noStrike" cap="none" dirty="0">
                <a:solidFill>
                  <a:schemeClr val="lt1"/>
                </a:solidFill>
                <a:latin typeface="Lora"/>
                <a:ea typeface="Lora"/>
                <a:cs typeface="Lora"/>
                <a:sym typeface="Lora"/>
              </a:rPr>
              <a:t> de las</a:t>
            </a:r>
          </a:p>
          <a:p>
            <a:pPr marL="571500" marR="0" lvl="0" indent="-571500" algn="l" rtl="0">
              <a:lnSpc>
                <a:spcPct val="100000"/>
              </a:lnSpc>
              <a:spcBef>
                <a:spcPts val="0"/>
              </a:spcBef>
              <a:spcAft>
                <a:spcPts val="0"/>
              </a:spcAft>
              <a:buClr>
                <a:schemeClr val="lt1"/>
              </a:buClr>
              <a:buSzPct val="100000"/>
              <a:buFont typeface="Arial"/>
              <a:buChar char="•"/>
            </a:pPr>
            <a:r>
              <a:rPr lang="en-US" sz="3600" dirty="0">
                <a:solidFill>
                  <a:schemeClr val="lt1"/>
                </a:solidFill>
                <a:latin typeface="Lora"/>
                <a:ea typeface="Lora"/>
                <a:cs typeface="Lora"/>
                <a:sym typeface="Lora"/>
              </a:rPr>
              <a:t> </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estrategias</a:t>
            </a:r>
            <a:r>
              <a:rPr lang="en-US" sz="3600" b="0" i="0" u="none" strike="noStrike" cap="none" dirty="0">
                <a:solidFill>
                  <a:schemeClr val="lt1"/>
                </a:solidFill>
                <a:latin typeface="Lora"/>
                <a:ea typeface="Lora"/>
                <a:cs typeface="Lora"/>
                <a:sym typeface="Lora"/>
              </a:rPr>
              <a:t> de </a:t>
            </a:r>
            <a:r>
              <a:rPr lang="en-US" sz="3600" b="0" i="0" u="none" strike="noStrike" cap="none" dirty="0" err="1">
                <a:solidFill>
                  <a:schemeClr val="lt1"/>
                </a:solidFill>
                <a:latin typeface="Lora"/>
                <a:ea typeface="Lora"/>
                <a:cs typeface="Lora"/>
                <a:sym typeface="Lora"/>
              </a:rPr>
              <a:t>capacidad</a:t>
            </a:r>
            <a:r>
              <a:rPr lang="en-US" sz="3600" b="0" i="0" u="none" strike="noStrike" cap="none" dirty="0">
                <a:solidFill>
                  <a:schemeClr val="lt1"/>
                </a:solidFill>
                <a:latin typeface="Lora"/>
                <a:ea typeface="Lora"/>
                <a:cs typeface="Lora"/>
                <a:sym typeface="Lora"/>
              </a:rPr>
              <a:t> de </a:t>
            </a:r>
            <a:r>
              <a:rPr lang="en-US" sz="3600" b="0" i="0" u="none" strike="noStrike" cap="none" dirty="0" err="1">
                <a:solidFill>
                  <a:schemeClr val="lt1"/>
                </a:solidFill>
                <a:latin typeface="Lora"/>
                <a:ea typeface="Lora"/>
                <a:cs typeface="Lora"/>
                <a:sym typeface="Lora"/>
              </a:rPr>
              <a:t>resitencia</a:t>
            </a:r>
            <a:endParaRPr lang="en-US" sz="36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fade">
                                      <p:cBhvr>
                                        <p:cTn id="11"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a:stretch/>
        </p:blipFill>
        <p:spPr>
          <a:xfrm>
            <a:off x="350609" y="6777007"/>
            <a:ext cx="23676428" cy="4852015"/>
          </a:xfrm>
          <a:prstGeom prst="rect">
            <a:avLst/>
          </a:prstGeom>
          <a:noFill/>
          <a:ln>
            <a:noFill/>
          </a:ln>
        </p:spPr>
      </p:pic>
      <p:sp>
        <p:nvSpPr>
          <p:cNvPr id="578" name="Shape 578"/>
          <p:cNvSpPr/>
          <p:nvPr/>
        </p:nvSpPr>
        <p:spPr>
          <a:xfrm>
            <a:off x="0" y="0"/>
            <a:ext cx="24377649" cy="5172075"/>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9" name="Shape 579"/>
          <p:cNvSpPr txBox="1"/>
          <p:nvPr/>
        </p:nvSpPr>
        <p:spPr>
          <a:xfrm>
            <a:off x="4412496" y="1953319"/>
            <a:ext cx="15815893" cy="1107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8800" b="0" i="0" u="none" strike="noStrike" cap="none" dirty="0" err="1">
                <a:solidFill>
                  <a:schemeClr val="lt1"/>
                </a:solidFill>
                <a:latin typeface="Montserrat"/>
                <a:ea typeface="Montserrat"/>
                <a:cs typeface="Montserrat"/>
                <a:sym typeface="Montserrat"/>
              </a:rPr>
              <a:t>Estar</a:t>
            </a:r>
            <a:r>
              <a:rPr lang="en-US" sz="8800" b="0" i="0" u="none" strike="noStrike" cap="none" dirty="0">
                <a:solidFill>
                  <a:schemeClr val="lt1"/>
                </a:solidFill>
                <a:latin typeface="Montserrat"/>
                <a:ea typeface="Montserrat"/>
                <a:cs typeface="Montserrat"/>
                <a:sym typeface="Montserrat"/>
              </a:rPr>
              <a:t> a la </a:t>
            </a:r>
            <a:r>
              <a:rPr lang="en-US" sz="8800" b="0" i="0" u="none" strike="noStrike" cap="none" dirty="0" err="1">
                <a:solidFill>
                  <a:schemeClr val="lt1"/>
                </a:solidFill>
                <a:latin typeface="Montserrat"/>
                <a:ea typeface="Montserrat"/>
                <a:cs typeface="Montserrat"/>
                <a:sym typeface="Montserrat"/>
              </a:rPr>
              <a:t>altura</a:t>
            </a:r>
            <a:r>
              <a:rPr lang="en-US" sz="8800" b="0" i="0" u="none" strike="noStrike" cap="none" dirty="0">
                <a:solidFill>
                  <a:schemeClr val="lt1"/>
                </a:solidFill>
                <a:latin typeface="Montserrat"/>
                <a:ea typeface="Montserrat"/>
                <a:cs typeface="Montserrat"/>
                <a:sym typeface="Montserrat"/>
              </a:rPr>
              <a:t> del </a:t>
            </a:r>
            <a:r>
              <a:rPr lang="en-US" sz="8800" b="1" i="0" u="none" strike="noStrike" cap="none" dirty="0">
                <a:solidFill>
                  <a:schemeClr val="lt1"/>
                </a:solidFill>
                <a:latin typeface="Montserrat"/>
                <a:ea typeface="Montserrat"/>
                <a:cs typeface="Montserrat"/>
                <a:sym typeface="Montserrat"/>
              </a:rPr>
              <a:t>DESAFIO</a:t>
            </a:r>
          </a:p>
        </p:txBody>
      </p:sp>
      <p:sp>
        <p:nvSpPr>
          <p:cNvPr id="5" name="文本框 4"/>
          <p:cNvSpPr txBox="1">
            <a:spLocks noChangeArrowheads="1"/>
          </p:cNvSpPr>
          <p:nvPr/>
        </p:nvSpPr>
        <p:spPr bwMode="auto">
          <a:xfrm>
            <a:off x="896113" y="10288588"/>
            <a:ext cx="3912426"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838280"/>
                </a:solidFill>
                <a:latin typeface="SimSun(body)"/>
                <a:ea typeface="+mj-ea"/>
              </a:rPr>
              <a:t>Consenso</a:t>
            </a:r>
            <a:r>
              <a:rPr lang="en-US" sz="2800" dirty="0">
                <a:solidFill>
                  <a:srgbClr val="838280"/>
                </a:solidFill>
                <a:latin typeface="SimSun(body)"/>
                <a:ea typeface="+mj-ea"/>
              </a:rPr>
              <a:t> de </a:t>
            </a:r>
            <a:r>
              <a:rPr lang="en-US" sz="2800" dirty="0" err="1">
                <a:solidFill>
                  <a:srgbClr val="838280"/>
                </a:solidFill>
                <a:latin typeface="SimSun(body)"/>
                <a:ea typeface="+mj-ea"/>
              </a:rPr>
              <a:t>Proyección</a:t>
            </a:r>
            <a:r>
              <a:rPr lang="en-US" sz="2800" dirty="0">
                <a:solidFill>
                  <a:srgbClr val="838280"/>
                </a:solidFill>
                <a:latin typeface="SimSun(body)"/>
                <a:ea typeface="+mj-ea"/>
              </a:rPr>
              <a:t> </a:t>
            </a:r>
            <a:r>
              <a:rPr lang="en-US" sz="2800" dirty="0" err="1">
                <a:solidFill>
                  <a:srgbClr val="838280"/>
                </a:solidFill>
                <a:latin typeface="SimSun(body)"/>
                <a:ea typeface="+mj-ea"/>
              </a:rPr>
              <a:t>Climática</a:t>
            </a:r>
            <a:endParaRPr lang="zh-CN" altLang="en-US" sz="4800" dirty="0">
              <a:solidFill>
                <a:srgbClr val="838280"/>
              </a:solidFill>
              <a:latin typeface="SimSun(body)"/>
              <a:ea typeface="+mj-ea"/>
            </a:endParaRPr>
          </a:p>
        </p:txBody>
      </p:sp>
      <p:sp>
        <p:nvSpPr>
          <p:cNvPr id="6" name="文本框 5"/>
          <p:cNvSpPr txBox="1">
            <a:spLocks noChangeArrowheads="1"/>
          </p:cNvSpPr>
          <p:nvPr/>
        </p:nvSpPr>
        <p:spPr bwMode="auto">
          <a:xfrm>
            <a:off x="5686235" y="10288588"/>
            <a:ext cx="3468687"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a:solidFill>
                  <a:srgbClr val="838280"/>
                </a:solidFill>
                <a:latin typeface="SimSun(body)"/>
                <a:ea typeface="+mj-ea"/>
              </a:rPr>
              <a:t>Costas</a:t>
            </a:r>
          </a:p>
          <a:p>
            <a:pPr algn="ctr">
              <a:buFontTx/>
              <a:buNone/>
            </a:pPr>
            <a:r>
              <a:rPr lang="en-US" sz="2800" dirty="0">
                <a:solidFill>
                  <a:srgbClr val="838280"/>
                </a:solidFill>
                <a:latin typeface="SimSun(body)"/>
                <a:ea typeface="+mj-ea"/>
              </a:rPr>
              <a:t> </a:t>
            </a:r>
            <a:r>
              <a:rPr lang="en-US" sz="2800" dirty="0" err="1">
                <a:solidFill>
                  <a:srgbClr val="838280"/>
                </a:solidFill>
                <a:latin typeface="SimSun(body)"/>
                <a:ea typeface="+mj-ea"/>
              </a:rPr>
              <a:t>protegidas</a:t>
            </a:r>
            <a:endParaRPr lang="zh-CN" altLang="en-US" sz="4800" dirty="0">
              <a:solidFill>
                <a:srgbClr val="838280"/>
              </a:solidFill>
              <a:latin typeface="SimSun(body)"/>
              <a:ea typeface="+mj-ea"/>
            </a:endParaRPr>
          </a:p>
        </p:txBody>
      </p:sp>
      <p:sp>
        <p:nvSpPr>
          <p:cNvPr id="7" name="文本框 6"/>
          <p:cNvSpPr txBox="1">
            <a:spLocks noChangeArrowheads="1"/>
          </p:cNvSpPr>
          <p:nvPr/>
        </p:nvSpPr>
        <p:spPr bwMode="auto">
          <a:xfrm>
            <a:off x="10032618" y="10288588"/>
            <a:ext cx="4488053"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838280"/>
                </a:solidFill>
                <a:latin typeface="SimSun(body)"/>
                <a:ea typeface="+mj-ea"/>
              </a:rPr>
              <a:t>Infraestructura</a:t>
            </a:r>
            <a:r>
              <a:rPr lang="en-US" sz="2800" dirty="0">
                <a:solidFill>
                  <a:srgbClr val="838280"/>
                </a:solidFill>
                <a:latin typeface="SimSun(body)"/>
                <a:ea typeface="+mj-ea"/>
              </a:rPr>
              <a:t> </a:t>
            </a:r>
          </a:p>
          <a:p>
            <a:pPr algn="ctr">
              <a:buFontTx/>
              <a:buNone/>
            </a:pPr>
            <a:r>
              <a:rPr lang="en-US" sz="2800" dirty="0" err="1">
                <a:solidFill>
                  <a:srgbClr val="838280"/>
                </a:solidFill>
                <a:latin typeface="SimSun(body)"/>
                <a:ea typeface="+mj-ea"/>
              </a:rPr>
              <a:t>resistente</a:t>
            </a:r>
            <a:endParaRPr lang="zh-CN" altLang="en-US" sz="4800" dirty="0">
              <a:solidFill>
                <a:srgbClr val="838280"/>
              </a:solidFill>
              <a:latin typeface="SimSun(body)"/>
              <a:ea typeface="+mj-ea"/>
            </a:endParaRPr>
          </a:p>
        </p:txBody>
      </p:sp>
      <p:sp>
        <p:nvSpPr>
          <p:cNvPr id="8" name="文本框 7"/>
          <p:cNvSpPr txBox="1">
            <a:spLocks noChangeArrowheads="1"/>
          </p:cNvSpPr>
          <p:nvPr/>
        </p:nvSpPr>
        <p:spPr bwMode="auto">
          <a:xfrm>
            <a:off x="15113000" y="10339388"/>
            <a:ext cx="3844925"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2800" dirty="0" err="1">
                <a:solidFill>
                  <a:srgbClr val="838280"/>
                </a:solidFill>
                <a:latin typeface="SimSun(body)"/>
                <a:ea typeface="+mj-ea"/>
              </a:rPr>
              <a:t>Edificios</a:t>
            </a:r>
            <a:r>
              <a:rPr lang="en-US" sz="2800" dirty="0">
                <a:solidFill>
                  <a:srgbClr val="838280"/>
                </a:solidFill>
                <a:latin typeface="SimSun(body)"/>
                <a:ea typeface="+mj-ea"/>
              </a:rPr>
              <a:t> </a:t>
            </a:r>
          </a:p>
          <a:p>
            <a:pPr algn="ctr">
              <a:buFontTx/>
              <a:buNone/>
            </a:pPr>
            <a:r>
              <a:rPr lang="en-US" sz="2800" dirty="0" err="1">
                <a:solidFill>
                  <a:srgbClr val="838280"/>
                </a:solidFill>
                <a:latin typeface="SimSun(body)"/>
                <a:ea typeface="+mj-ea"/>
              </a:rPr>
              <a:t>adaptados</a:t>
            </a:r>
            <a:endParaRPr lang="zh-CN" altLang="en-US" sz="4800" dirty="0">
              <a:solidFill>
                <a:srgbClr val="838280"/>
              </a:solidFill>
              <a:latin typeface="SimSun(body)"/>
              <a:ea typeface="+mj-ea"/>
            </a:endParaRPr>
          </a:p>
        </p:txBody>
      </p:sp>
      <p:sp>
        <p:nvSpPr>
          <p:cNvPr id="9" name="文本框 8"/>
          <p:cNvSpPr txBox="1">
            <a:spLocks noChangeArrowheads="1"/>
          </p:cNvSpPr>
          <p:nvPr/>
        </p:nvSpPr>
        <p:spPr bwMode="auto">
          <a:xfrm>
            <a:off x="19147536" y="10288588"/>
            <a:ext cx="4273423"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2800" dirty="0">
                <a:solidFill>
                  <a:srgbClr val="838280"/>
                </a:solidFill>
                <a:latin typeface="SimSun(body)"/>
                <a:ea typeface="+mj-ea"/>
              </a:rPr>
              <a:t>Comunidades preparadas y conectadas</a:t>
            </a:r>
            <a:endParaRPr lang="zh-CN" altLang="en-US" sz="4800" dirty="0">
              <a:solidFill>
                <a:srgbClr val="838280"/>
              </a:solidFill>
              <a:latin typeface="SimSun(body)"/>
              <a:ea typeface="+mj-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Shape 585"/>
          <p:cNvPicPr preferRelativeResize="0"/>
          <p:nvPr/>
        </p:nvPicPr>
        <p:blipFill rotWithShape="1">
          <a:blip r:embed="rId3">
            <a:alphaModFix/>
          </a:blip>
          <a:srcRect/>
          <a:stretch/>
        </p:blipFill>
        <p:spPr>
          <a:xfrm>
            <a:off x="1628695" y="2017834"/>
            <a:ext cx="22748954" cy="11627341"/>
          </a:xfrm>
          <a:prstGeom prst="rect">
            <a:avLst/>
          </a:prstGeom>
          <a:noFill/>
          <a:ln>
            <a:noFill/>
          </a:ln>
        </p:spPr>
      </p:pic>
      <p:sp>
        <p:nvSpPr>
          <p:cNvPr id="586" name="Shape 586"/>
          <p:cNvSpPr/>
          <p:nvPr/>
        </p:nvSpPr>
        <p:spPr>
          <a:xfrm>
            <a:off x="0" y="9144002"/>
            <a:ext cx="9975849" cy="3755570"/>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87" name="Shape 587"/>
          <p:cNvSpPr txBox="1"/>
          <p:nvPr/>
        </p:nvSpPr>
        <p:spPr>
          <a:xfrm>
            <a:off x="653143" y="9733218"/>
            <a:ext cx="8196943" cy="4635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dirty="0">
                <a:solidFill>
                  <a:schemeClr val="lt1"/>
                </a:solidFill>
                <a:latin typeface="Montserrat"/>
                <a:ea typeface="Montserrat"/>
                <a:cs typeface="Montserrat"/>
                <a:sym typeface="Montserrat"/>
              </a:rPr>
              <a:t>ESTRATEGIAS PROPUESTAS</a:t>
            </a:r>
            <a:r>
              <a:rPr lang="en-US" sz="4800" b="1" i="0" u="none" strike="noStrike" cap="none" dirty="0">
                <a:solidFill>
                  <a:schemeClr val="lt1"/>
                </a:solidFill>
                <a:latin typeface="Montserrat"/>
                <a:ea typeface="Montserrat"/>
                <a:cs typeface="Montserrat"/>
                <a:sym typeface="Montserrat"/>
              </a:rPr>
              <a:t>: </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457200" marR="0" lvl="0" indent="-4572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Actualizar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datos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cada</a:t>
            </a:r>
            <a:r>
              <a:rPr lang="en-US" sz="4000" b="0" i="0" u="none" strike="noStrike" cap="none" dirty="0">
                <a:solidFill>
                  <a:schemeClr val="lt1"/>
                </a:solidFill>
                <a:latin typeface="Lora"/>
                <a:ea typeface="Lora"/>
                <a:cs typeface="Lora"/>
                <a:sym typeface="Lora"/>
              </a:rPr>
              <a:t> 5 </a:t>
            </a:r>
            <a:r>
              <a:rPr lang="en-US" sz="4000" b="0" i="0" u="none" strike="noStrike" cap="none" dirty="0" err="1">
                <a:solidFill>
                  <a:schemeClr val="lt1"/>
                </a:solidFill>
                <a:latin typeface="Lora"/>
                <a:ea typeface="Lora"/>
                <a:cs typeface="Lora"/>
                <a:sym typeface="Lora"/>
              </a:rPr>
              <a:t>años</a:t>
            </a:r>
            <a:r>
              <a:rPr lang="en-US" sz="4000" b="0" i="0" u="none" strike="noStrike" cap="none" dirty="0">
                <a:solidFill>
                  <a:schemeClr val="lt1"/>
                </a:solidFill>
                <a:latin typeface="Lora"/>
                <a:ea typeface="Lora"/>
                <a:cs typeface="Lora"/>
                <a:sym typeface="Lora"/>
              </a:rPr>
              <a:t> y </a:t>
            </a:r>
            <a:r>
              <a:rPr lang="en-US" sz="4000" b="0" i="0" u="none" strike="noStrike" cap="none" dirty="0" err="1">
                <a:solidFill>
                  <a:schemeClr val="lt1"/>
                </a:solidFill>
                <a:latin typeface="Lora"/>
                <a:ea typeface="Lora"/>
                <a:cs typeface="Lora"/>
                <a:sym typeface="Lora"/>
              </a:rPr>
              <a:t>convertirlos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en</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herramientas</a:t>
            </a:r>
            <a:endParaRPr lang="en-US" sz="4000" b="0" i="0" u="none" strike="noStrike" cap="none" dirty="0">
              <a:solidFill>
                <a:schemeClr val="lt1"/>
              </a:solidFill>
              <a:latin typeface="Lora"/>
              <a:ea typeface="Lora"/>
              <a:cs typeface="Lora"/>
              <a:sym typeface="Lora"/>
            </a:endParaRPr>
          </a:p>
        </p:txBody>
      </p:sp>
      <p:pic>
        <p:nvPicPr>
          <p:cNvPr id="588" name="Shape 588"/>
          <p:cNvPicPr preferRelativeResize="0"/>
          <p:nvPr/>
        </p:nvPicPr>
        <p:blipFill rotWithShape="1">
          <a:blip r:embed="rId4">
            <a:alphaModFix/>
          </a:blip>
          <a:srcRect/>
          <a:stretch/>
        </p:blipFill>
        <p:spPr>
          <a:xfrm>
            <a:off x="973111" y="228600"/>
            <a:ext cx="2393795" cy="1789234"/>
          </a:xfrm>
          <a:prstGeom prst="rect">
            <a:avLst/>
          </a:prstGeom>
          <a:noFill/>
          <a:ln>
            <a:noFill/>
          </a:ln>
        </p:spPr>
      </p:pic>
      <p:sp>
        <p:nvSpPr>
          <p:cNvPr id="589" name="Shape 589"/>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PROYECCIONES CLIMÁTICAS </a:t>
            </a:r>
            <a:r>
              <a:rPr lang="en-US" sz="6600" b="1" i="0" u="none" strike="noStrike" cap="none" dirty="0">
                <a:solidFill>
                  <a:schemeClr val="dk2"/>
                </a:solidFill>
                <a:latin typeface="Montserrat"/>
                <a:ea typeface="Montserrat"/>
                <a:cs typeface="Montserrat"/>
                <a:sym typeface="Montserrat"/>
              </a:rPr>
              <a:t>ACTUALIZADAS</a:t>
            </a:r>
          </a:p>
        </p:txBody>
      </p:sp>
      <p:sp>
        <p:nvSpPr>
          <p:cNvPr id="590" name="Shape 590"/>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Shape 596"/>
          <p:cNvPicPr preferRelativeResize="0"/>
          <p:nvPr/>
        </p:nvPicPr>
        <p:blipFill rotWithShape="1">
          <a:blip r:embed="rId3">
            <a:alphaModFix/>
          </a:blip>
          <a:srcRect l="14104" t="-27966" r="-1702"/>
          <a:stretch/>
        </p:blipFill>
        <p:spPr>
          <a:xfrm>
            <a:off x="0" y="-1187604"/>
            <a:ext cx="20992302" cy="14903604"/>
          </a:xfrm>
          <a:prstGeom prst="rect">
            <a:avLst/>
          </a:prstGeom>
          <a:noFill/>
          <a:ln>
            <a:noFill/>
          </a:ln>
        </p:spPr>
      </p:pic>
      <p:pic>
        <p:nvPicPr>
          <p:cNvPr id="597" name="Shape 597"/>
          <p:cNvPicPr preferRelativeResize="0"/>
          <p:nvPr/>
        </p:nvPicPr>
        <p:blipFill rotWithShape="1">
          <a:blip r:embed="rId4">
            <a:alphaModFix/>
          </a:blip>
          <a:srcRect/>
          <a:stretch/>
        </p:blipFill>
        <p:spPr>
          <a:xfrm>
            <a:off x="1110342" y="228600"/>
            <a:ext cx="2351315" cy="1757484"/>
          </a:xfrm>
          <a:prstGeom prst="rect">
            <a:avLst/>
          </a:prstGeom>
          <a:noFill/>
          <a:ln>
            <a:noFill/>
          </a:ln>
        </p:spPr>
      </p:pic>
      <p:sp>
        <p:nvSpPr>
          <p:cNvPr id="598" name="Shape 598"/>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COMUNIDADES </a:t>
            </a:r>
            <a:r>
              <a:rPr lang="en-US" sz="6600" b="1" i="0" u="none" strike="noStrike" cap="none" dirty="0">
                <a:solidFill>
                  <a:schemeClr val="dk2"/>
                </a:solidFill>
                <a:latin typeface="Montserrat"/>
                <a:ea typeface="Montserrat"/>
                <a:cs typeface="Montserrat"/>
                <a:sym typeface="Montserrat"/>
              </a:rPr>
              <a:t>PREPARADAS Y CONECTADAS</a:t>
            </a:r>
          </a:p>
        </p:txBody>
      </p:sp>
      <p:sp>
        <p:nvSpPr>
          <p:cNvPr id="599" name="Shape 599"/>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00" name="Shape 600"/>
          <p:cNvPicPr preferRelativeResize="0"/>
          <p:nvPr/>
        </p:nvPicPr>
        <p:blipFill rotWithShape="1">
          <a:blip r:embed="rId5">
            <a:alphaModFix/>
          </a:blip>
          <a:srcRect/>
          <a:stretch/>
        </p:blipFill>
        <p:spPr>
          <a:xfrm>
            <a:off x="1094049" y="0"/>
            <a:ext cx="1942129" cy="1986084"/>
          </a:xfrm>
          <a:prstGeom prst="rect">
            <a:avLst/>
          </a:prstGeom>
          <a:noFill/>
          <a:ln>
            <a:noFill/>
          </a:ln>
        </p:spPr>
      </p:pic>
      <p:sp>
        <p:nvSpPr>
          <p:cNvPr id="601" name="Shape 601"/>
          <p:cNvSpPr/>
          <p:nvPr/>
        </p:nvSpPr>
        <p:spPr>
          <a:xfrm>
            <a:off x="12490450" y="7071339"/>
            <a:ext cx="11887199" cy="5958858"/>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02" name="Shape 602"/>
          <p:cNvSpPr txBox="1"/>
          <p:nvPr/>
        </p:nvSpPr>
        <p:spPr>
          <a:xfrm>
            <a:off x="13533687" y="7648384"/>
            <a:ext cx="10843962" cy="604163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ESTRATEGIAS PROPUESTAS: </a:t>
            </a:r>
          </a:p>
          <a:p>
            <a:pPr marL="0" marR="0" lvl="0" indent="0" algn="l" rtl="0">
              <a:lnSpc>
                <a:spcPct val="100000"/>
              </a:lnSpc>
              <a:spcBef>
                <a:spcPts val="0"/>
              </a:spcBef>
              <a:spcAft>
                <a:spcPts val="0"/>
              </a:spcAft>
              <a:buClr>
                <a:srgbClr val="000000"/>
              </a:buClr>
              <a:buFont typeface="Arial"/>
              <a:buNone/>
            </a:pPr>
            <a:endParaRPr sz="4000" b="1" i="0" u="none" strike="noStrike" cap="none" dirty="0">
              <a:solidFill>
                <a:schemeClr val="lt1"/>
              </a:solidFill>
              <a:latin typeface="Montserrat"/>
              <a:ea typeface="Montserrat"/>
              <a:cs typeface="Montserrat"/>
              <a:sym typeface="Montserrat"/>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Vincular</a:t>
            </a:r>
            <a:r>
              <a:rPr lang="en-US" sz="4000" b="0" i="0" u="none" strike="noStrike" cap="none" dirty="0">
                <a:solidFill>
                  <a:schemeClr val="lt1"/>
                </a:solidFill>
                <a:latin typeface="Lora"/>
                <a:ea typeface="Lora"/>
                <a:cs typeface="Lora"/>
                <a:sym typeface="Lora"/>
              </a:rPr>
              <a:t> a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bostonianos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como</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socios</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Crear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conjuntamente</a:t>
            </a:r>
            <a:r>
              <a:rPr lang="en-US" sz="4000" b="0" i="0" u="none" strike="noStrike" cap="none" dirty="0">
                <a:solidFill>
                  <a:schemeClr val="lt1"/>
                </a:solidFill>
                <a:latin typeface="Lora"/>
                <a:ea typeface="Lora"/>
                <a:cs typeface="Lora"/>
                <a:sym typeface="Lora"/>
              </a:rPr>
              <a:t> planes para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vecindarios</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Font typeface="Arial"/>
              <a:buNone/>
            </a:pPr>
            <a:endParaRPr sz="4000" b="0" i="0" u="none" strike="noStrike" cap="none" dirty="0">
              <a:solidFill>
                <a:schemeClr val="lt1"/>
              </a:solidFill>
              <a:latin typeface="Lora"/>
              <a:ea typeface="Lora"/>
              <a:cs typeface="Lora"/>
              <a:sym typeface="Lora"/>
            </a:endParaRPr>
          </a:p>
          <a:p>
            <a:pPr marL="571500" lvl="0" indent="-571500">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Proporcionar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capacitación</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en</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trabajos</a:t>
            </a:r>
            <a:r>
              <a:rPr lang="en-US" sz="4000" dirty="0">
                <a:solidFill>
                  <a:schemeClr val="lt1"/>
                </a:solidFill>
                <a:latin typeface="Lora"/>
                <a:ea typeface="Lora"/>
                <a:cs typeface="Lora"/>
                <a:sym typeface="Lora"/>
              </a:rPr>
              <a:t> de </a:t>
            </a:r>
            <a:r>
              <a:rPr lang="en-US" sz="4000" dirty="0" err="1">
                <a:solidFill>
                  <a:schemeClr val="lt1"/>
                </a:solidFill>
                <a:latin typeface="Lora"/>
                <a:ea typeface="Lora"/>
                <a:cs typeface="Lora"/>
                <a:sym typeface="Lora"/>
              </a:rPr>
              <a:t>resiliencia</a:t>
            </a:r>
            <a:endParaRPr lang="en-US" sz="40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1"/>
                                        </p:tgtEl>
                                        <p:attrNameLst>
                                          <p:attrName>style.visibility</p:attrName>
                                        </p:attrNameLst>
                                      </p:cBhvr>
                                      <p:to>
                                        <p:strVal val="visible"/>
                                      </p:to>
                                    </p:set>
                                    <p:animEffect transition="in" filter="fade">
                                      <p:cBhvr>
                                        <p:cTn id="11" dur="5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pic>
        <p:nvPicPr>
          <p:cNvPr id="608" name="Shape 608"/>
          <p:cNvPicPr preferRelativeResize="0"/>
          <p:nvPr/>
        </p:nvPicPr>
        <p:blipFill rotWithShape="1">
          <a:blip r:embed="rId3">
            <a:alphaModFix/>
          </a:blip>
          <a:srcRect/>
          <a:stretch/>
        </p:blipFill>
        <p:spPr>
          <a:xfrm>
            <a:off x="611" y="2088658"/>
            <a:ext cx="19753269" cy="11627341"/>
          </a:xfrm>
          <a:prstGeom prst="rect">
            <a:avLst/>
          </a:prstGeom>
          <a:noFill/>
          <a:ln>
            <a:noFill/>
          </a:ln>
        </p:spPr>
      </p:pic>
      <p:sp>
        <p:nvSpPr>
          <p:cNvPr id="609" name="Shape 609"/>
          <p:cNvSpPr/>
          <p:nvPr/>
        </p:nvSpPr>
        <p:spPr>
          <a:xfrm>
            <a:off x="14402414" y="5217523"/>
            <a:ext cx="9975236" cy="433115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10" name="Shape 610"/>
          <p:cNvSpPr/>
          <p:nvPr/>
        </p:nvSpPr>
        <p:spPr>
          <a:xfrm>
            <a:off x="0" y="2013758"/>
            <a:ext cx="14973106" cy="968848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1" name="Shape 611"/>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COSTAS </a:t>
            </a:r>
            <a:r>
              <a:rPr lang="en-US" sz="6600" b="1" i="0" u="none" strike="noStrike" cap="none" dirty="0">
                <a:solidFill>
                  <a:schemeClr val="dk2"/>
                </a:solidFill>
                <a:latin typeface="Montserrat"/>
                <a:ea typeface="Montserrat"/>
                <a:cs typeface="Montserrat"/>
                <a:sym typeface="Montserrat"/>
              </a:rPr>
              <a:t>PROTEGIDAS</a:t>
            </a:r>
          </a:p>
        </p:txBody>
      </p:sp>
      <p:sp>
        <p:nvSpPr>
          <p:cNvPr id="612" name="Shape 61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13" name="Shape 613"/>
          <p:cNvPicPr preferRelativeResize="0"/>
          <p:nvPr/>
        </p:nvPicPr>
        <p:blipFill rotWithShape="1">
          <a:blip r:embed="rId4">
            <a:alphaModFix/>
          </a:blip>
          <a:srcRect/>
          <a:stretch/>
        </p:blipFill>
        <p:spPr>
          <a:xfrm>
            <a:off x="1045029" y="88294"/>
            <a:ext cx="2322441" cy="1799003"/>
          </a:xfrm>
          <a:prstGeom prst="rect">
            <a:avLst/>
          </a:prstGeom>
          <a:noFill/>
          <a:ln>
            <a:noFill/>
          </a:ln>
        </p:spPr>
      </p:pic>
      <p:sp>
        <p:nvSpPr>
          <p:cNvPr id="614" name="Shape 614"/>
          <p:cNvSpPr txBox="1"/>
          <p:nvPr/>
        </p:nvSpPr>
        <p:spPr>
          <a:xfrm>
            <a:off x="15447443" y="5942626"/>
            <a:ext cx="8623025" cy="30469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ESTRATEGIAS PROPUESTAS:</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Investigar</a:t>
            </a:r>
            <a:r>
              <a:rPr lang="en-US" sz="4000" b="0" i="0" u="none" strike="noStrike" cap="none" dirty="0">
                <a:solidFill>
                  <a:schemeClr val="lt1"/>
                </a:solidFill>
                <a:latin typeface="Lora"/>
                <a:ea typeface="Lora"/>
                <a:cs typeface="Lora"/>
                <a:sym typeface="Lora"/>
              </a:rPr>
              <a:t> las </a:t>
            </a:r>
            <a:r>
              <a:rPr lang="en-US" sz="4000" b="0" i="0" u="none" strike="noStrike" cap="none" dirty="0" err="1">
                <a:solidFill>
                  <a:schemeClr val="lt1"/>
                </a:solidFill>
                <a:latin typeface="Lora"/>
                <a:ea typeface="Lora"/>
                <a:cs typeface="Lora"/>
                <a:sym typeface="Lora"/>
              </a:rPr>
              <a:t>opciones</a:t>
            </a:r>
            <a:r>
              <a:rPr lang="en-US" sz="4000" b="0" i="0" u="none" strike="noStrike" cap="none" dirty="0">
                <a:solidFill>
                  <a:schemeClr val="lt1"/>
                </a:solidFill>
                <a:latin typeface="Lora"/>
                <a:ea typeface="Lora"/>
                <a:cs typeface="Lora"/>
                <a:sym typeface="Lora"/>
              </a:rPr>
              <a:t> para la </a:t>
            </a:r>
            <a:r>
              <a:rPr lang="en-US" sz="4000" b="0" i="0" u="none" strike="noStrike" cap="none" dirty="0" err="1">
                <a:solidFill>
                  <a:schemeClr val="lt1"/>
                </a:solidFill>
                <a:latin typeface="Lora"/>
                <a:ea typeface="Lora"/>
                <a:cs typeface="Lora"/>
                <a:sym typeface="Lora"/>
              </a:rPr>
              <a:t>protección</a:t>
            </a:r>
            <a:r>
              <a:rPr lang="en-US" sz="4000" b="0" i="0" u="none" strike="noStrike" cap="none" dirty="0">
                <a:solidFill>
                  <a:schemeClr val="lt1"/>
                </a:solidFill>
                <a:latin typeface="Lora"/>
                <a:ea typeface="Lora"/>
                <a:cs typeface="Lora"/>
                <a:sym typeface="Lora"/>
              </a:rPr>
              <a:t> contra </a:t>
            </a:r>
            <a:r>
              <a:rPr lang="en-US" sz="4000" b="0" i="0" u="none" strike="noStrike" cap="none" dirty="0" err="1">
                <a:solidFill>
                  <a:schemeClr val="lt1"/>
                </a:solidFill>
                <a:latin typeface="Lora"/>
                <a:ea typeface="Lora"/>
                <a:cs typeface="Lora"/>
                <a:sym typeface="Lora"/>
              </a:rPr>
              <a:t>inundaciones</a:t>
            </a:r>
            <a:r>
              <a:rPr lang="en-US" sz="4000" b="0" i="0" u="none" strike="noStrike" cap="none" dirty="0">
                <a:solidFill>
                  <a:schemeClr val="lt1"/>
                </a:solidFill>
                <a:latin typeface="Lora"/>
                <a:ea typeface="Lora"/>
                <a:cs typeface="Lora"/>
                <a:sym typeface="Lora"/>
              </a:rPr>
              <a:t> y </a:t>
            </a:r>
            <a:r>
              <a:rPr lang="en-US" sz="4000" b="0" i="0" u="none" strike="noStrike" cap="none" dirty="0" err="1">
                <a:solidFill>
                  <a:schemeClr val="lt1"/>
                </a:solidFill>
                <a:latin typeface="Lora"/>
                <a:ea typeface="Lora"/>
                <a:cs typeface="Lora"/>
                <a:sym typeface="Lora"/>
              </a:rPr>
              <a:t>urbanizaciones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inteligentes</a:t>
            </a:r>
            <a:endParaRPr lang="en-US" sz="40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4147457"/>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21" name="Shape 621"/>
          <p:cNvSpPr txBox="1"/>
          <p:nvPr/>
        </p:nvSpPr>
        <p:spPr>
          <a:xfrm>
            <a:off x="979715" y="4692755"/>
            <a:ext cx="8623025" cy="30469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ESTRATEGIAS PROPUESTAS:</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571500" lvl="0" indent="-571500">
              <a:buClr>
                <a:schemeClr val="lt1"/>
              </a:buClr>
              <a:buSzPct val="100000"/>
              <a:buFont typeface="Arial"/>
              <a:buChar char="•"/>
            </a:pPr>
            <a:r>
              <a:rPr lang="es-ES" sz="4000" dirty="0">
                <a:solidFill>
                  <a:schemeClr val="lt1"/>
                </a:solidFill>
                <a:latin typeface="Lora"/>
                <a:ea typeface="Lora"/>
                <a:cs typeface="Lora"/>
                <a:sym typeface="Lora"/>
              </a:rPr>
              <a:t>Desarrollar estándares preparados para el cambio climático para la planificación y el diseño</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dirty="0" err="1">
                <a:solidFill>
                  <a:schemeClr val="lt1"/>
                </a:solidFill>
                <a:latin typeface="Lora"/>
                <a:ea typeface="Lora"/>
                <a:cs typeface="Lora"/>
                <a:sym typeface="Lora"/>
              </a:rPr>
              <a:t>Instalar</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redes</a:t>
            </a:r>
            <a:r>
              <a:rPr lang="en-US" sz="4000" dirty="0">
                <a:solidFill>
                  <a:schemeClr val="lt1"/>
                </a:solidFill>
                <a:latin typeface="Lora"/>
                <a:ea typeface="Lora"/>
                <a:cs typeface="Lora"/>
                <a:sym typeface="Lora"/>
              </a:rPr>
              <a:t> de </a:t>
            </a:r>
            <a:r>
              <a:rPr lang="en-US" sz="4000" dirty="0" err="1">
                <a:solidFill>
                  <a:schemeClr val="lt1"/>
                </a:solidFill>
                <a:latin typeface="Lora"/>
                <a:ea typeface="Lora"/>
                <a:cs typeface="Lora"/>
                <a:sym typeface="Lora"/>
              </a:rPr>
              <a:t>energía</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en</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los</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vecindarios</a:t>
            </a:r>
            <a:r>
              <a:rPr lang="en-US" sz="4000" dirty="0">
                <a:solidFill>
                  <a:schemeClr val="lt1"/>
                </a:solidFill>
                <a:latin typeface="Lora"/>
                <a:ea typeface="Lora"/>
                <a:cs typeface="Lora"/>
                <a:sym typeface="Lora"/>
              </a:rPr>
              <a:t> </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Trabajar</a:t>
            </a:r>
            <a:r>
              <a:rPr lang="en-US" sz="4000" b="0" i="0" u="none" strike="noStrike" cap="none" dirty="0">
                <a:solidFill>
                  <a:schemeClr val="lt1"/>
                </a:solidFill>
                <a:latin typeface="Lora"/>
                <a:ea typeface="Lora"/>
                <a:cs typeface="Lora"/>
                <a:sym typeface="Lora"/>
              </a:rPr>
              <a:t> con la </a:t>
            </a:r>
            <a:r>
              <a:rPr lang="en-US" sz="4000" b="0" i="0" u="none" strike="noStrike" cap="none" dirty="0" err="1">
                <a:solidFill>
                  <a:schemeClr val="lt1"/>
                </a:solidFill>
                <a:latin typeface="Lora"/>
                <a:ea typeface="Lora"/>
                <a:cs typeface="Lora"/>
                <a:sym typeface="Lora"/>
              </a:rPr>
              <a:t>naturaleza</a:t>
            </a:r>
            <a:r>
              <a:rPr lang="en-US" sz="4000" b="0" i="0" u="none" strike="noStrike" cap="none" dirty="0">
                <a:solidFill>
                  <a:schemeClr val="lt1"/>
                </a:solidFill>
                <a:latin typeface="Lora"/>
                <a:ea typeface="Lora"/>
                <a:cs typeface="Lora"/>
                <a:sym typeface="Lora"/>
              </a:rPr>
              <a:t> para reducer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efectos</a:t>
            </a:r>
            <a:r>
              <a:rPr lang="en-US" sz="4000" b="0" i="0" u="none" strike="noStrike" cap="none" dirty="0">
                <a:solidFill>
                  <a:schemeClr val="lt1"/>
                </a:solidFill>
                <a:latin typeface="Lora"/>
                <a:ea typeface="Lora"/>
                <a:cs typeface="Lora"/>
                <a:sym typeface="Lora"/>
              </a:rPr>
              <a:t> </a:t>
            </a:r>
          </a:p>
        </p:txBody>
      </p:sp>
      <p:sp>
        <p:nvSpPr>
          <p:cNvPr id="622" name="Shape 622"/>
          <p:cNvSpPr txBox="1"/>
          <p:nvPr/>
        </p:nvSpPr>
        <p:spPr>
          <a:xfrm>
            <a:off x="4016601" y="488445"/>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INFRAESTRUCTURA </a:t>
            </a:r>
            <a:r>
              <a:rPr lang="en-US" sz="6600" b="1" i="0" u="none" strike="noStrike" cap="none" dirty="0">
                <a:solidFill>
                  <a:schemeClr val="dk2"/>
                </a:solidFill>
                <a:latin typeface="Montserrat"/>
                <a:ea typeface="Montserrat"/>
                <a:cs typeface="Montserrat"/>
                <a:sym typeface="Montserrat"/>
              </a:rPr>
              <a:t>RESISTENTE </a:t>
            </a:r>
          </a:p>
        </p:txBody>
      </p:sp>
      <p:sp>
        <p:nvSpPr>
          <p:cNvPr id="623" name="Shape 623"/>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24" name="Shape 624"/>
          <p:cNvPicPr preferRelativeResize="0"/>
          <p:nvPr/>
        </p:nvPicPr>
        <p:blipFill rotWithShape="1">
          <a:blip r:embed="rId3">
            <a:alphaModFix/>
          </a:blip>
          <a:srcRect/>
          <a:stretch/>
        </p:blipFill>
        <p:spPr>
          <a:xfrm>
            <a:off x="1208313" y="366465"/>
            <a:ext cx="2583496" cy="1513500"/>
          </a:xfrm>
          <a:prstGeom prst="rect">
            <a:avLst/>
          </a:prstGeom>
          <a:noFill/>
          <a:ln>
            <a:noFill/>
          </a:ln>
        </p:spPr>
      </p:pic>
      <p:pic>
        <p:nvPicPr>
          <p:cNvPr id="625" name="Shape 625"/>
          <p:cNvPicPr preferRelativeResize="0">
            <a:picLocks noGrp="1"/>
          </p:cNvPicPr>
          <p:nvPr>
            <p:ph type="pic" idx="2"/>
          </p:nvPr>
        </p:nvPicPr>
        <p:blipFill rotWithShape="1">
          <a:blip r:embed="rId4">
            <a:alphaModFix/>
          </a:blip>
          <a:srcRect/>
          <a:stretch/>
        </p:blipFill>
        <p:spPr>
          <a:xfrm>
            <a:off x="9975235" y="2088658"/>
            <a:ext cx="14402415" cy="11627341"/>
          </a:xfrm>
          <a:prstGeom prst="rect">
            <a:avLst/>
          </a:prstGeom>
          <a:solidFill>
            <a:srgbClr val="F2F2F2"/>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Shape 630"/>
          <p:cNvPicPr preferRelativeResize="0"/>
          <p:nvPr/>
        </p:nvPicPr>
        <p:blipFill rotWithShape="1">
          <a:blip r:embed="rId3">
            <a:alphaModFix/>
          </a:blip>
          <a:srcRect r="-12243"/>
          <a:stretch/>
        </p:blipFill>
        <p:spPr>
          <a:xfrm>
            <a:off x="-6329" y="2088658"/>
            <a:ext cx="16172920" cy="11627341"/>
          </a:xfrm>
          <a:prstGeom prst="rect">
            <a:avLst/>
          </a:prstGeom>
          <a:noFill/>
          <a:ln>
            <a:noFill/>
          </a:ln>
        </p:spPr>
      </p:pic>
      <p:sp>
        <p:nvSpPr>
          <p:cNvPr id="631" name="Shape 631"/>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i="0" u="none" strike="noStrike" cap="none" dirty="0">
                <a:solidFill>
                  <a:schemeClr val="dk2"/>
                </a:solidFill>
                <a:latin typeface="Montserrat"/>
                <a:ea typeface="Montserrat"/>
                <a:cs typeface="Montserrat"/>
                <a:sym typeface="Montserrat"/>
              </a:rPr>
              <a:t>EDIFICIOS</a:t>
            </a:r>
            <a:r>
              <a:rPr lang="en-US" sz="6600" b="1" i="0" u="none" strike="noStrike" cap="none" dirty="0">
                <a:solidFill>
                  <a:schemeClr val="dk2"/>
                </a:solidFill>
                <a:latin typeface="Montserrat"/>
                <a:ea typeface="Montserrat"/>
                <a:cs typeface="Montserrat"/>
                <a:sym typeface="Montserrat"/>
              </a:rPr>
              <a:t> ADAPTADOS</a:t>
            </a:r>
            <a:endParaRPr lang="en-US" sz="6600" b="0" i="0" u="none" strike="noStrike" cap="none" dirty="0">
              <a:solidFill>
                <a:schemeClr val="dk2"/>
              </a:solidFill>
              <a:latin typeface="Montserrat"/>
              <a:ea typeface="Montserrat"/>
              <a:cs typeface="Montserrat"/>
              <a:sym typeface="Montserrat"/>
            </a:endParaRPr>
          </a:p>
        </p:txBody>
      </p:sp>
      <p:sp>
        <p:nvSpPr>
          <p:cNvPr id="632" name="Shape 63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33" name="Shape 633"/>
          <p:cNvSpPr/>
          <p:nvPr/>
        </p:nvSpPr>
        <p:spPr>
          <a:xfrm>
            <a:off x="14402414" y="3846644"/>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34" name="Shape 634"/>
          <p:cNvSpPr txBox="1"/>
          <p:nvPr/>
        </p:nvSpPr>
        <p:spPr>
          <a:xfrm>
            <a:off x="15382129" y="4867430"/>
            <a:ext cx="8623025" cy="72026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ESTRATEGIAS PROPUESTAS:</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Actualizar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códigos</a:t>
            </a:r>
            <a:r>
              <a:rPr lang="en-US" sz="4000" b="0" i="0" u="none" strike="noStrike" cap="none" dirty="0">
                <a:solidFill>
                  <a:schemeClr val="lt1"/>
                </a:solidFill>
                <a:latin typeface="Lora"/>
                <a:ea typeface="Lora"/>
                <a:cs typeface="Lora"/>
                <a:sym typeface="Lora"/>
              </a:rPr>
              <a:t> de </a:t>
            </a:r>
            <a:r>
              <a:rPr lang="en-US" sz="4000" b="0" i="0" u="none" strike="noStrike" cap="none" dirty="0" err="1">
                <a:solidFill>
                  <a:schemeClr val="lt1"/>
                </a:solidFill>
                <a:latin typeface="Lora"/>
                <a:ea typeface="Lora"/>
                <a:cs typeface="Lora"/>
                <a:sym typeface="Lora"/>
              </a:rPr>
              <a:t>zonifación</a:t>
            </a:r>
            <a:r>
              <a:rPr lang="en-US" sz="4000" b="0" i="0" u="none" strike="noStrike" cap="none" dirty="0">
                <a:solidFill>
                  <a:schemeClr val="lt1"/>
                </a:solidFill>
                <a:latin typeface="Lora"/>
                <a:ea typeface="Lora"/>
                <a:cs typeface="Lora"/>
                <a:sym typeface="Lora"/>
              </a:rPr>
              <a:t> y </a:t>
            </a:r>
            <a:r>
              <a:rPr lang="en-US" sz="4000" b="0" i="0" u="none" strike="noStrike" cap="none" dirty="0" err="1">
                <a:solidFill>
                  <a:schemeClr val="lt1"/>
                </a:solidFill>
                <a:latin typeface="Lora"/>
                <a:ea typeface="Lora"/>
                <a:cs typeface="Lora"/>
                <a:sym typeface="Lora"/>
              </a:rPr>
              <a:t>construcción</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explorar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readaptaciones</a:t>
            </a:r>
            <a:r>
              <a:rPr lang="en-US" sz="4000" b="0" i="0" u="none" strike="noStrike" cap="none" dirty="0">
                <a:solidFill>
                  <a:schemeClr val="lt1"/>
                </a:solidFill>
                <a:latin typeface="Lora"/>
                <a:ea typeface="Lora"/>
                <a:cs typeface="Lora"/>
                <a:sym typeface="Lora"/>
              </a:rPr>
              <a:t>.</a:t>
            </a: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Preparar</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los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edificios</a:t>
            </a:r>
            <a:r>
              <a:rPr lang="en-US" sz="4000" b="0" i="0" u="none" strike="noStrike" cap="none" dirty="0">
                <a:solidFill>
                  <a:schemeClr val="lt1"/>
                </a:solidFill>
                <a:latin typeface="Lora"/>
                <a:ea typeface="Lora"/>
                <a:cs typeface="Lora"/>
                <a:sym typeface="Lora"/>
              </a:rPr>
              <a:t> con mayor </a:t>
            </a:r>
            <a:r>
              <a:rPr lang="en-US" sz="4000" b="0" i="0" u="none" strike="noStrike" cap="none" dirty="0" err="1">
                <a:solidFill>
                  <a:schemeClr val="lt1"/>
                </a:solidFill>
                <a:latin typeface="Lora"/>
                <a:ea typeface="Lora"/>
                <a:cs typeface="Lora"/>
                <a:sym typeface="Lora"/>
              </a:rPr>
              <a:t>riesgo</a:t>
            </a:r>
            <a:r>
              <a:rPr lang="en-US" sz="4000" b="0" i="0" u="none" strike="noStrike" cap="none" dirty="0">
                <a:solidFill>
                  <a:schemeClr val="lt1"/>
                </a:solidFill>
                <a:latin typeface="Lora"/>
                <a:ea typeface="Lora"/>
                <a:cs typeface="Lora"/>
                <a:sym typeface="Lora"/>
              </a:rPr>
              <a:t>. </a:t>
            </a:r>
            <a:endParaRPr sz="4000" b="0" i="0" u="none" strike="noStrike" cap="none" dirty="0">
              <a:solidFill>
                <a:schemeClr val="lt1"/>
              </a:solidFill>
              <a:latin typeface="Lora"/>
              <a:ea typeface="Lora"/>
              <a:cs typeface="Lora"/>
              <a:sym typeface="Lora"/>
            </a:endParaRPr>
          </a:p>
          <a:p>
            <a:pPr marL="571500" lvl="0" indent="-571500">
              <a:buClr>
                <a:schemeClr val="lt1"/>
              </a:buClr>
              <a:buSzPct val="100000"/>
              <a:buFont typeface="Arial"/>
              <a:buChar char="•"/>
            </a:pPr>
            <a:r>
              <a:rPr lang="es-ES" sz="4000" dirty="0">
                <a:solidFill>
                  <a:schemeClr val="lt1"/>
                </a:solidFill>
                <a:latin typeface="Lora"/>
                <a:ea typeface="Lora"/>
                <a:cs typeface="Lora"/>
                <a:sym typeface="Lora"/>
              </a:rPr>
              <a:t>Promover el acceso al seguro</a:t>
            </a:r>
            <a:r>
              <a:rPr lang="en-US" sz="4000" b="0" i="0" u="none" strike="noStrike" cap="none" dirty="0">
                <a:solidFill>
                  <a:schemeClr val="lt1"/>
                </a:solidFill>
                <a:latin typeface="Lora"/>
                <a:ea typeface="Lora"/>
                <a:cs typeface="Lora"/>
                <a:sym typeface="Lora"/>
              </a:rPr>
              <a:t>.</a:t>
            </a: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p:txBody>
      </p:sp>
      <p:pic>
        <p:nvPicPr>
          <p:cNvPr id="635" name="Shape 635"/>
          <p:cNvPicPr preferRelativeResize="0"/>
          <p:nvPr/>
        </p:nvPicPr>
        <p:blipFill rotWithShape="1">
          <a:blip r:embed="rId4">
            <a:alphaModFix/>
          </a:blip>
          <a:srcRect/>
          <a:stretch/>
        </p:blipFill>
        <p:spPr>
          <a:xfrm>
            <a:off x="1270807" y="194133"/>
            <a:ext cx="1728424" cy="1711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p:nvPr/>
        </p:nvSpPr>
        <p:spPr>
          <a:xfrm>
            <a:off x="8169242" y="4792112"/>
            <a:ext cx="6606456" cy="6608176"/>
          </a:xfrm>
          <a:prstGeom prst="ellipse">
            <a:avLst/>
          </a:prstGeom>
          <a:solidFill>
            <a:srgbClr val="111E2D">
              <a:alpha val="88627"/>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1" name="Shape 641"/>
          <p:cNvSpPr txBox="1"/>
          <p:nvPr/>
        </p:nvSpPr>
        <p:spPr>
          <a:xfrm>
            <a:off x="8749063" y="6601882"/>
            <a:ext cx="5446814"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4000" b="1" i="0" u="none" strike="noStrike" cap="none" dirty="0">
                <a:solidFill>
                  <a:schemeClr val="lt1"/>
                </a:solidFill>
                <a:latin typeface="Montserrat"/>
                <a:ea typeface="Montserrat"/>
                <a:cs typeface="Montserrat"/>
                <a:sym typeface="Montserrat"/>
              </a:rPr>
              <a:t>¿QUÉ TIPO DE COLABORACIÓN SE NECESITA DE PARTE DE LA CIUDAD Y DEMÁS SOCIOS?</a:t>
            </a:r>
          </a:p>
        </p:txBody>
      </p:sp>
      <p:sp>
        <p:nvSpPr>
          <p:cNvPr id="642" name="Shape 642"/>
          <p:cNvSpPr/>
          <p:nvPr/>
        </p:nvSpPr>
        <p:spPr>
          <a:xfrm>
            <a:off x="1177958" y="4792112"/>
            <a:ext cx="6606456" cy="6608176"/>
          </a:xfrm>
          <a:prstGeom prst="ellipse">
            <a:avLst/>
          </a:prstGeom>
          <a:solidFill>
            <a:srgbClr val="62AA45">
              <a:alpha val="80000"/>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3" name="Shape 643"/>
          <p:cNvSpPr txBox="1"/>
          <p:nvPr/>
        </p:nvSpPr>
        <p:spPr>
          <a:xfrm>
            <a:off x="1562786" y="6601882"/>
            <a:ext cx="5836800" cy="2062199"/>
          </a:xfrm>
          <a:prstGeom prst="rect">
            <a:avLst/>
          </a:prstGeom>
          <a:noFill/>
          <a:ln>
            <a:noFill/>
          </a:ln>
        </p:spPr>
        <p:txBody>
          <a:bodyPr lIns="91425" tIns="45700" rIns="91425" bIns="45700" anchor="t" anchorCtr="0">
            <a:noAutofit/>
          </a:bodyPr>
          <a:lstStyle/>
          <a:p>
            <a:pPr lvl="0" algn="ctr">
              <a:buClr>
                <a:schemeClr val="lt1"/>
              </a:buClr>
              <a:buSzPct val="25000"/>
            </a:pPr>
            <a:r>
              <a:rPr lang="es-ES" sz="4000" b="1" dirty="0">
                <a:solidFill>
                  <a:schemeClr val="lt1"/>
                </a:solidFill>
                <a:latin typeface="Montserrat"/>
                <a:ea typeface="Montserrat"/>
                <a:cs typeface="Montserrat"/>
                <a:sym typeface="Montserrat"/>
              </a:rPr>
              <a:t>¿QUÉ OPORTUNIDADES EXISTEN PARA ADOPTAR LISTAS PARA LOS CAMBIOS CLIMÁTICOS?</a:t>
            </a:r>
            <a:endParaRPr lang="en-US" sz="4000" b="1" i="0" u="none" strike="noStrike" cap="none" dirty="0">
              <a:solidFill>
                <a:schemeClr val="lt1"/>
              </a:solidFill>
              <a:latin typeface="Montserrat"/>
              <a:ea typeface="Montserrat"/>
              <a:cs typeface="Montserrat"/>
              <a:sym typeface="Montserrat"/>
            </a:endParaRPr>
          </a:p>
        </p:txBody>
      </p:sp>
      <p:sp>
        <p:nvSpPr>
          <p:cNvPr id="644" name="Shape 644"/>
          <p:cNvSpPr txBox="1"/>
          <p:nvPr/>
        </p:nvSpPr>
        <p:spPr>
          <a:xfrm>
            <a:off x="3666860" y="2788707"/>
            <a:ext cx="8808822"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en-US" sz="9600" b="1" i="0" u="none" strike="noStrike" cap="none" dirty="0">
                <a:solidFill>
                  <a:srgbClr val="111E2D"/>
                </a:solidFill>
                <a:latin typeface="Montserrat"/>
                <a:ea typeface="Montserrat"/>
                <a:cs typeface="Montserrat"/>
                <a:sym typeface="Montserrat"/>
              </a:rPr>
              <a:t>DISCUSIÓN</a:t>
            </a:r>
          </a:p>
        </p:txBody>
      </p:sp>
      <p:sp>
        <p:nvSpPr>
          <p:cNvPr id="645" name="Shape 645"/>
          <p:cNvSpPr txBox="1"/>
          <p:nvPr/>
        </p:nvSpPr>
        <p:spPr>
          <a:xfrm>
            <a:off x="1562786" y="501537"/>
            <a:ext cx="21810170"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Montserrat"/>
              <a:buNone/>
            </a:pPr>
            <a:r>
              <a:rPr lang="en-US" sz="6000" b="0" i="0" u="none" strike="noStrike" cap="none" dirty="0">
                <a:solidFill>
                  <a:srgbClr val="111E2D"/>
                </a:solidFill>
                <a:latin typeface="Montserrat"/>
                <a:ea typeface="Montserrat"/>
                <a:cs typeface="Montserrat"/>
                <a:sym typeface="Montserrat"/>
              </a:rPr>
              <a:t>PROMOVER LOS PUNTOS DE ACCIÓN DE CLIMATE READY BOSTON</a:t>
            </a:r>
          </a:p>
        </p:txBody>
      </p:sp>
      <p:sp>
        <p:nvSpPr>
          <p:cNvPr id="646" name="Shape 646"/>
          <p:cNvSpPr/>
          <p:nvPr/>
        </p:nvSpPr>
        <p:spPr>
          <a:xfrm>
            <a:off x="15355519" y="4970532"/>
            <a:ext cx="9022131" cy="6863416"/>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Noto Sans Symbols"/>
              <a:buChar char="✓"/>
            </a:pPr>
            <a:r>
              <a:rPr lang="en-US" sz="4000" b="0" i="0" u="none" strike="noStrike" cap="none" dirty="0" err="1">
                <a:solidFill>
                  <a:srgbClr val="111E2D"/>
                </a:solidFill>
                <a:latin typeface="Lora"/>
                <a:ea typeface="Lora"/>
                <a:cs typeface="Lora"/>
                <a:sym typeface="Lora"/>
              </a:rPr>
              <a:t>Herramientas</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avanzadas</a:t>
            </a:r>
            <a:r>
              <a:rPr lang="en-US" sz="4000" b="0" i="0" u="none" strike="noStrike" cap="none" dirty="0">
                <a:solidFill>
                  <a:srgbClr val="111E2D"/>
                </a:solidFill>
                <a:latin typeface="Lora"/>
                <a:ea typeface="Lora"/>
                <a:cs typeface="Lora"/>
                <a:sym typeface="Lora"/>
              </a:rPr>
              <a:t> para la </a:t>
            </a:r>
            <a:r>
              <a:rPr lang="en-US" sz="4000" b="0" i="0" u="none" strike="noStrike" cap="none" dirty="0" err="1">
                <a:solidFill>
                  <a:srgbClr val="111E2D"/>
                </a:solidFill>
                <a:latin typeface="Lora"/>
                <a:ea typeface="Lora"/>
                <a:cs typeface="Lora"/>
                <a:sym typeface="Lora"/>
              </a:rPr>
              <a:t>toma</a:t>
            </a:r>
            <a:r>
              <a:rPr lang="en-US" sz="4000" b="0" i="0" u="none" strike="noStrike" cap="none" dirty="0">
                <a:solidFill>
                  <a:srgbClr val="111E2D"/>
                </a:solidFill>
                <a:latin typeface="Lora"/>
                <a:ea typeface="Lora"/>
                <a:cs typeface="Lora"/>
                <a:sym typeface="Lora"/>
              </a:rPr>
              <a:t> </a:t>
            </a:r>
          </a:p>
          <a:p>
            <a:pPr marR="0" lvl="0" algn="l" rtl="0">
              <a:lnSpc>
                <a:spcPct val="100000"/>
              </a:lnSpc>
              <a:spcBef>
                <a:spcPts val="0"/>
              </a:spcBef>
              <a:spcAft>
                <a:spcPts val="0"/>
              </a:spcAft>
              <a:buClr>
                <a:srgbClr val="111E2D"/>
              </a:buClr>
              <a:buSzPct val="100000"/>
            </a:pPr>
            <a:r>
              <a:rPr lang="en-US" sz="4000" dirty="0">
                <a:solidFill>
                  <a:srgbClr val="111E2D"/>
                </a:solidFill>
                <a:latin typeface="Lora"/>
                <a:ea typeface="Lora"/>
                <a:cs typeface="Lora"/>
                <a:sym typeface="Lora"/>
              </a:rPr>
              <a:t>     </a:t>
            </a:r>
            <a:r>
              <a:rPr lang="en-US" sz="4000" b="0" i="0" u="none" strike="noStrike" cap="none" dirty="0">
                <a:solidFill>
                  <a:srgbClr val="111E2D"/>
                </a:solidFill>
                <a:latin typeface="Lora"/>
                <a:ea typeface="Lora"/>
                <a:cs typeface="Lora"/>
                <a:sym typeface="Lora"/>
              </a:rPr>
              <a:t>de </a:t>
            </a:r>
            <a:r>
              <a:rPr lang="en-US" sz="4000" b="0" i="0" u="none" strike="noStrike" cap="none" dirty="0" err="1">
                <a:solidFill>
                  <a:srgbClr val="111E2D"/>
                </a:solidFill>
                <a:latin typeface="Lora"/>
                <a:ea typeface="Lora"/>
                <a:cs typeface="Lora"/>
                <a:sym typeface="Lora"/>
              </a:rPr>
              <a:t>decisiones</a:t>
            </a:r>
            <a:endParaRPr lang="en-US" sz="4000" b="0" i="0" u="none" strike="noStrike" cap="none" dirty="0">
              <a:solidFill>
                <a:srgbClr val="111E2D"/>
              </a:solidFill>
              <a:latin typeface="Lora"/>
              <a:ea typeface="Lora"/>
              <a:cs typeface="Lora"/>
              <a:sym typeface="Lora"/>
            </a:endParaRPr>
          </a:p>
          <a:p>
            <a:pPr marL="0" marR="0" lvl="0" indent="0" algn="l" rtl="0">
              <a:lnSpc>
                <a:spcPct val="100000"/>
              </a:lnSpc>
              <a:spcBef>
                <a:spcPts val="0"/>
              </a:spcBef>
              <a:spcAft>
                <a:spcPts val="0"/>
              </a:spcAft>
              <a:buClr>
                <a:srgbClr val="111E2D"/>
              </a:buClr>
              <a:buFont typeface="Arial"/>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s-CO" sz="4000" dirty="0">
                <a:solidFill>
                  <a:srgbClr val="111E2D"/>
                </a:solidFill>
                <a:latin typeface="Lora"/>
                <a:ea typeface="Lora"/>
                <a:cs typeface="Lora"/>
                <a:sym typeface="Lora"/>
              </a:rPr>
              <a:t>C</a:t>
            </a:r>
            <a:r>
              <a:rPr lang="en-US" sz="4000" dirty="0" err="1">
                <a:solidFill>
                  <a:srgbClr val="111E2D"/>
                </a:solidFill>
                <a:latin typeface="Lora"/>
                <a:ea typeface="Lora"/>
                <a:cs typeface="Lora"/>
                <a:sym typeface="Lora"/>
              </a:rPr>
              <a:t>omunidades</a:t>
            </a:r>
            <a:r>
              <a:rPr lang="en-US" sz="4000" dirty="0">
                <a:solidFill>
                  <a:srgbClr val="111E2D"/>
                </a:solidFill>
                <a:latin typeface="Lora"/>
                <a:ea typeface="Lora"/>
                <a:cs typeface="Lora"/>
                <a:sym typeface="Lora"/>
              </a:rPr>
              <a:t> </a:t>
            </a:r>
            <a:r>
              <a:rPr lang="en-US" sz="4000" dirty="0" err="1">
                <a:solidFill>
                  <a:srgbClr val="111E2D"/>
                </a:solidFill>
                <a:latin typeface="Lora"/>
                <a:ea typeface="Lora"/>
                <a:cs typeface="Lora"/>
                <a:sym typeface="Lora"/>
              </a:rPr>
              <a:t>preparadas</a:t>
            </a:r>
            <a:r>
              <a:rPr lang="en-US" sz="4000" dirty="0">
                <a:solidFill>
                  <a:srgbClr val="111E2D"/>
                </a:solidFill>
                <a:latin typeface="Lora"/>
                <a:ea typeface="Lora"/>
                <a:cs typeface="Lora"/>
                <a:sym typeface="Lora"/>
              </a:rPr>
              <a:t> y </a:t>
            </a:r>
            <a:r>
              <a:rPr lang="en-US" sz="4000" dirty="0" err="1">
                <a:solidFill>
                  <a:srgbClr val="111E2D"/>
                </a:solidFill>
                <a:latin typeface="Lora"/>
                <a:ea typeface="Lora"/>
                <a:cs typeface="Lora"/>
                <a:sym typeface="Lora"/>
              </a:rPr>
              <a:t>conectadas</a:t>
            </a:r>
            <a:endParaRPr lang="en-US" sz="4000" b="0" i="0" u="none" strike="noStrike" cap="none" dirty="0">
              <a:solidFill>
                <a:srgbClr val="111E2D"/>
              </a:solidFill>
              <a:latin typeface="Lora"/>
              <a:ea typeface="Lora"/>
              <a:cs typeface="Lora"/>
              <a:sym typeface="Lora"/>
            </a:endParaRPr>
          </a:p>
          <a:p>
            <a:pPr marL="0" marR="0" lvl="0" indent="0" algn="l" rtl="0">
              <a:lnSpc>
                <a:spcPct val="100000"/>
              </a:lnSpc>
              <a:spcBef>
                <a:spcPts val="0"/>
              </a:spcBef>
              <a:spcAft>
                <a:spcPts val="0"/>
              </a:spcAft>
              <a:buClr>
                <a:srgbClr val="111E2D"/>
              </a:buClr>
              <a:buFont typeface="Arial"/>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4000" b="0" i="0" u="none" strike="noStrike" cap="none" dirty="0">
                <a:solidFill>
                  <a:srgbClr val="111E2D"/>
                </a:solidFill>
                <a:latin typeface="Lora"/>
                <a:ea typeface="Lora"/>
                <a:cs typeface="Lora"/>
                <a:sym typeface="Lora"/>
              </a:rPr>
              <a:t>Costas </a:t>
            </a:r>
            <a:r>
              <a:rPr lang="en-US" sz="4000" b="0" i="0" u="none" strike="noStrike" cap="none" dirty="0" err="1">
                <a:solidFill>
                  <a:srgbClr val="111E2D"/>
                </a:solidFill>
                <a:latin typeface="Lora"/>
                <a:ea typeface="Lora"/>
                <a:cs typeface="Lora"/>
                <a:sym typeface="Lora"/>
              </a:rPr>
              <a:t>protegidas</a:t>
            </a:r>
            <a:endParaRPr lang="en-US"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Font typeface="Noto Sans Symbols"/>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4000" b="0" i="0" u="none" strike="noStrike" cap="none" dirty="0" err="1">
                <a:solidFill>
                  <a:srgbClr val="111E2D"/>
                </a:solidFill>
                <a:latin typeface="Lora"/>
                <a:ea typeface="Lora"/>
                <a:cs typeface="Lora"/>
                <a:sym typeface="Lora"/>
              </a:rPr>
              <a:t>Infraestructura</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resistente</a:t>
            </a:r>
            <a:endParaRPr lang="en-US"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Font typeface="Noto Sans Symbols"/>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4000" b="0" i="0" u="none" strike="noStrike" cap="none" dirty="0" err="1">
                <a:solidFill>
                  <a:srgbClr val="111E2D"/>
                </a:solidFill>
                <a:latin typeface="Lora"/>
                <a:ea typeface="Lora"/>
                <a:cs typeface="Lora"/>
                <a:sym typeface="Lora"/>
              </a:rPr>
              <a:t>Edificios</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adaptados</a:t>
            </a:r>
            <a:endParaRPr lang="en-US" sz="4000" b="0" i="0" u="none" strike="noStrike" cap="none" dirty="0">
              <a:solidFill>
                <a:srgbClr val="111E2D"/>
              </a:solidFill>
              <a:latin typeface="Lora"/>
              <a:ea typeface="Lora"/>
              <a:cs typeface="Lora"/>
              <a:sym typeface="Lora"/>
            </a:endParaRPr>
          </a:p>
        </p:txBody>
      </p:sp>
      <p:sp>
        <p:nvSpPr>
          <p:cNvPr id="647" name="Shape 647"/>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1600" b="0" i="0" u="none" strike="noStrike" cap="none">
                <a:solidFill>
                  <a:schemeClr val="dk2"/>
                </a:solidFill>
                <a:latin typeface="Montserrat"/>
                <a:ea typeface="Montserrat"/>
                <a:cs typeface="Montserrat"/>
                <a:sym typeface="Montserrat"/>
              </a:rPr>
              <a:t>CLIMATE READY BOSTON</a:t>
            </a:r>
          </a:p>
        </p:txBody>
      </p:sp>
      <p:sp>
        <p:nvSpPr>
          <p:cNvPr id="654" name="Shape 654"/>
          <p:cNvSpPr/>
          <p:nvPr/>
        </p:nvSpPr>
        <p:spPr>
          <a:xfrm>
            <a:off x="13888517" y="1097345"/>
            <a:ext cx="9744081" cy="3170097"/>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Arial"/>
              <a:buChar char="•"/>
            </a:pPr>
            <a:r>
              <a:rPr lang="en-US" sz="4000" b="0" i="0" u="none" strike="noStrike" cap="none" dirty="0" err="1">
                <a:solidFill>
                  <a:srgbClr val="111E2D"/>
                </a:solidFill>
                <a:latin typeface="Lora"/>
                <a:ea typeface="Lora"/>
                <a:cs typeface="Lora"/>
                <a:sym typeface="Lora"/>
              </a:rPr>
              <a:t>Unirse</a:t>
            </a:r>
            <a:r>
              <a:rPr lang="en-US" sz="4000" b="0" i="0" u="none" strike="noStrike" cap="none" dirty="0">
                <a:solidFill>
                  <a:srgbClr val="111E2D"/>
                </a:solidFill>
                <a:latin typeface="Lora"/>
                <a:ea typeface="Lora"/>
                <a:cs typeface="Lora"/>
                <a:sym typeface="Lora"/>
              </a:rPr>
              <a:t> a un </a:t>
            </a:r>
            <a:r>
              <a:rPr lang="en-US" sz="4000" b="0" i="0" u="none" strike="noStrike" cap="none" dirty="0" err="1">
                <a:solidFill>
                  <a:srgbClr val="111E2D"/>
                </a:solidFill>
                <a:latin typeface="Lora"/>
                <a:ea typeface="Lora"/>
                <a:cs typeface="Lora"/>
                <a:sym typeface="Lora"/>
              </a:rPr>
              <a:t>equipo</a:t>
            </a:r>
            <a:r>
              <a:rPr lang="en-US" sz="4000" b="0" i="0" u="none" strike="noStrike" cap="none" dirty="0">
                <a:solidFill>
                  <a:srgbClr val="111E2D"/>
                </a:solidFill>
                <a:latin typeface="Lora"/>
                <a:ea typeface="Lora"/>
                <a:cs typeface="Lora"/>
                <a:sym typeface="Lora"/>
              </a:rPr>
              <a:t> del </a:t>
            </a:r>
            <a:r>
              <a:rPr lang="en-US" sz="4000" b="0" i="0" u="none" strike="noStrike" cap="none" dirty="0" err="1">
                <a:solidFill>
                  <a:srgbClr val="111E2D"/>
                </a:solidFill>
                <a:latin typeface="Lora"/>
                <a:ea typeface="Lora"/>
                <a:cs typeface="Lora"/>
                <a:sym typeface="Lora"/>
              </a:rPr>
              <a:t>vecindario</a:t>
            </a:r>
            <a:r>
              <a:rPr lang="en-US" sz="4000" b="0" i="0" u="none" strike="noStrike" cap="none" dirty="0">
                <a:solidFill>
                  <a:srgbClr val="111E2D"/>
                </a:solidFill>
                <a:latin typeface="Lora"/>
                <a:ea typeface="Lora"/>
                <a:cs typeface="Lora"/>
                <a:sym typeface="Lora"/>
              </a:rPr>
              <a:t> </a:t>
            </a:r>
            <a:r>
              <a:rPr lang="en-US" sz="4000" b="0" i="0" u="sng" strike="noStrike" cap="none" dirty="0">
                <a:solidFill>
                  <a:schemeClr val="hlink"/>
                </a:solidFill>
                <a:latin typeface="Lora"/>
                <a:ea typeface="Lora"/>
                <a:cs typeface="Lora"/>
                <a:sym typeface="Lora"/>
                <a:hlinkClick r:id="rId3"/>
              </a:rPr>
              <a:t>www.greenovateboston.org</a:t>
            </a:r>
          </a:p>
          <a:p>
            <a:pPr marL="0" marR="0" lvl="0" indent="0" algn="l" rtl="0">
              <a:lnSpc>
                <a:spcPct val="100000"/>
              </a:lnSpc>
              <a:spcBef>
                <a:spcPts val="0"/>
              </a:spcBef>
              <a:spcAft>
                <a:spcPts val="0"/>
              </a:spcAft>
              <a:buClr>
                <a:srgbClr val="000000"/>
              </a:buClr>
              <a:buFont typeface="Arial"/>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Arial"/>
              <a:buChar char="•"/>
            </a:pPr>
            <a:r>
              <a:rPr lang="en-US" sz="4000" b="0" i="0" u="none" strike="noStrike" cap="none" dirty="0" err="1">
                <a:solidFill>
                  <a:srgbClr val="111E2D"/>
                </a:solidFill>
                <a:latin typeface="Lora"/>
                <a:ea typeface="Lora"/>
                <a:cs typeface="Lora"/>
                <a:sym typeface="Lora"/>
              </a:rPr>
              <a:t>Contribuir</a:t>
            </a:r>
            <a:r>
              <a:rPr lang="en-US" sz="4000" b="0" i="0" u="none" strike="noStrike" cap="none" dirty="0">
                <a:solidFill>
                  <a:srgbClr val="111E2D"/>
                </a:solidFill>
                <a:latin typeface="Lora"/>
                <a:ea typeface="Lora"/>
                <a:cs typeface="Lora"/>
                <a:sym typeface="Lora"/>
              </a:rPr>
              <a:t> a la </a:t>
            </a:r>
            <a:r>
              <a:rPr lang="en-US" sz="4000" b="0" i="0" u="none" strike="noStrike" cap="none" dirty="0" err="1">
                <a:solidFill>
                  <a:srgbClr val="111E2D"/>
                </a:solidFill>
                <a:latin typeface="Lora"/>
                <a:ea typeface="Lora"/>
                <a:cs typeface="Lora"/>
                <a:sym typeface="Lora"/>
              </a:rPr>
              <a:t>visión</a:t>
            </a:r>
            <a:r>
              <a:rPr lang="en-US" sz="4000" b="0" i="0" u="none" strike="noStrike" cap="none" dirty="0">
                <a:solidFill>
                  <a:srgbClr val="111E2D"/>
                </a:solidFill>
                <a:latin typeface="Lora"/>
                <a:ea typeface="Lora"/>
                <a:cs typeface="Lora"/>
                <a:sym typeface="Lora"/>
              </a:rPr>
              <a:t> del future de Boston </a:t>
            </a:r>
            <a:r>
              <a:rPr lang="en-US" sz="4000" b="0" i="0" u="sng" strike="noStrike" cap="none" dirty="0">
                <a:solidFill>
                  <a:schemeClr val="hlink"/>
                </a:solidFill>
                <a:latin typeface="Lora"/>
                <a:ea typeface="Lora"/>
                <a:cs typeface="Lora"/>
                <a:sym typeface="Lora"/>
                <a:hlinkClick r:id="rId4"/>
              </a:rPr>
              <a:t>www.imagine.boston.gov</a:t>
            </a:r>
            <a:r>
              <a:rPr lang="en-US" sz="4000" b="0" i="0" u="none" strike="noStrike" cap="none" dirty="0">
                <a:solidFill>
                  <a:srgbClr val="111E2D"/>
                </a:solidFill>
                <a:latin typeface="Lora"/>
                <a:ea typeface="Lora"/>
                <a:cs typeface="Lora"/>
                <a:sym typeface="Lora"/>
              </a:rPr>
              <a:t> </a:t>
            </a:r>
          </a:p>
        </p:txBody>
      </p:sp>
      <p:pic>
        <p:nvPicPr>
          <p:cNvPr id="655" name="Shape 655"/>
          <p:cNvPicPr preferRelativeResize="0"/>
          <p:nvPr/>
        </p:nvPicPr>
        <p:blipFill rotWithShape="1">
          <a:blip r:embed="rId5">
            <a:alphaModFix/>
          </a:blip>
          <a:srcRect/>
          <a:stretch/>
        </p:blipFill>
        <p:spPr>
          <a:xfrm>
            <a:off x="0" y="5172075"/>
            <a:ext cx="24377649" cy="8543925"/>
          </a:xfrm>
          <a:prstGeom prst="rect">
            <a:avLst/>
          </a:prstGeom>
          <a:noFill/>
          <a:ln>
            <a:noFill/>
          </a:ln>
        </p:spPr>
      </p:pic>
      <p:sp>
        <p:nvSpPr>
          <p:cNvPr id="656" name="Shape 656"/>
          <p:cNvSpPr/>
          <p:nvPr/>
        </p:nvSpPr>
        <p:spPr>
          <a:xfrm>
            <a:off x="0" y="892633"/>
            <a:ext cx="12401550" cy="2050589"/>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57" name="Shape 657"/>
          <p:cNvSpPr txBox="1"/>
          <p:nvPr/>
        </p:nvSpPr>
        <p:spPr>
          <a:xfrm>
            <a:off x="1486966" y="1395054"/>
            <a:ext cx="11842926" cy="3139321"/>
          </a:xfrm>
          <a:prstGeom prst="rect">
            <a:avLst/>
          </a:prstGeom>
          <a:noFill/>
          <a:ln>
            <a:noFill/>
          </a:ln>
        </p:spPr>
        <p:txBody>
          <a:bodyPr lIns="91425" tIns="45700" rIns="91425" bIns="45700" anchor="t" anchorCtr="0">
            <a:noAutofit/>
          </a:bodyPr>
          <a:lstStyle/>
          <a:p>
            <a:pPr lvl="0">
              <a:buClr>
                <a:schemeClr val="lt1"/>
              </a:buClr>
              <a:buSzPct val="25000"/>
            </a:pPr>
            <a:r>
              <a:rPr lang="en-US" sz="6600" b="1" dirty="0">
                <a:solidFill>
                  <a:schemeClr val="lt1"/>
                </a:solidFill>
                <a:latin typeface="Montserrat"/>
                <a:ea typeface="Montserrat"/>
                <a:cs typeface="Montserrat"/>
                <a:sym typeface="Montserrat"/>
              </a:rPr>
              <a:t>¿QUÉ PUEDE HACER USTED? </a:t>
            </a:r>
            <a:endParaRPr sz="6600" b="1"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111E2D"/>
              </a:buClr>
              <a:buSzPct val="25000"/>
              <a:buFont typeface="Montserrat"/>
              <a:buNone/>
            </a:pPr>
            <a:endParaRPr lang="en-US" sz="6600" b="0" i="0" u="none" strike="noStrike" cap="none" dirty="0">
              <a:solidFill>
                <a:srgbClr val="111E2D"/>
              </a:solidFill>
              <a:latin typeface="Montserrat"/>
              <a:ea typeface="Montserrat"/>
              <a:cs typeface="Montserrat"/>
              <a:sym typeface="Montserrat"/>
            </a:endParaRPr>
          </a:p>
          <a:p>
            <a:pPr marL="0" marR="0" lvl="0" indent="0" algn="l" rtl="0">
              <a:lnSpc>
                <a:spcPct val="100000"/>
              </a:lnSpc>
              <a:spcBef>
                <a:spcPts val="0"/>
              </a:spcBef>
              <a:spcAft>
                <a:spcPts val="0"/>
              </a:spcAft>
              <a:buClr>
                <a:srgbClr val="111E2D"/>
              </a:buClr>
              <a:buSzPct val="25000"/>
              <a:buFont typeface="Montserrat"/>
              <a:buNone/>
            </a:pPr>
            <a:r>
              <a:rPr lang="en-US" sz="6600" b="0" i="0" u="none" strike="noStrike" cap="none" dirty="0">
                <a:solidFill>
                  <a:srgbClr val="111E2D"/>
                </a:solidFill>
                <a:latin typeface="Montserrat"/>
                <a:ea typeface="Montserrat"/>
                <a:cs typeface="Montserrat"/>
                <a:sym typeface="Montserrat"/>
              </a:rPr>
              <a:t>HACER PARTE DEL PLAN</a:t>
            </a:r>
          </a:p>
        </p:txBody>
      </p:sp>
      <p:sp>
        <p:nvSpPr>
          <p:cNvPr id="658" name="Shape 658"/>
          <p:cNvSpPr/>
          <p:nvPr/>
        </p:nvSpPr>
        <p:spPr>
          <a:xfrm>
            <a:off x="0" y="3647844"/>
            <a:ext cx="1207656" cy="562451"/>
          </a:xfrm>
          <a:prstGeom prst="homePlate">
            <a:avLst>
              <a:gd name="adj" fmla="val 50000"/>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9"/>
        <p:cNvGrpSpPr/>
        <p:nvPr/>
      </p:nvGrpSpPr>
      <p:grpSpPr>
        <a:xfrm>
          <a:off x="0" y="0"/>
          <a:ext cx="0" cy="0"/>
          <a:chOff x="0" y="0"/>
          <a:chExt cx="0" cy="0"/>
        </a:xfrm>
      </p:grpSpPr>
      <p:sp>
        <p:nvSpPr>
          <p:cNvPr id="250" name="Shape 250"/>
          <p:cNvSpPr/>
          <p:nvPr/>
        </p:nvSpPr>
        <p:spPr>
          <a:xfrm>
            <a:off x="28575" y="2543175"/>
            <a:ext cx="24349076" cy="112013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251" name="Shape 251"/>
          <p:cNvSpPr/>
          <p:nvPr/>
        </p:nvSpPr>
        <p:spPr>
          <a:xfrm>
            <a:off x="1486450" y="4318485"/>
            <a:ext cx="7846147" cy="7848189"/>
          </a:xfrm>
          <a:prstGeom prst="ellipse">
            <a:avLst/>
          </a:prstGeom>
          <a:solidFill>
            <a:srgbClr val="111D2C"/>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2" name="Shape 252"/>
          <p:cNvSpPr/>
          <p:nvPr/>
        </p:nvSpPr>
        <p:spPr>
          <a:xfrm>
            <a:off x="15117929" y="4415287"/>
            <a:ext cx="7846147" cy="7848189"/>
          </a:xfrm>
          <a:prstGeom prst="ellipse">
            <a:avLst/>
          </a:prstGeom>
          <a:solidFill>
            <a:schemeClr val="dk1">
              <a:alpha val="80000"/>
            </a:scheme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3" name="Shape 253"/>
          <p:cNvSpPr/>
          <p:nvPr/>
        </p:nvSpPr>
        <p:spPr>
          <a:xfrm>
            <a:off x="8281439" y="2512041"/>
            <a:ext cx="7846147" cy="7848189"/>
          </a:xfrm>
          <a:prstGeom prst="ellipse">
            <a:avLst/>
          </a:prstGeom>
          <a:solidFill>
            <a:srgbClr val="62AA45">
              <a:alpha val="72549"/>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rgbClr val="F14F47"/>
              </a:solidFill>
              <a:latin typeface="Montserrat"/>
              <a:ea typeface="Montserrat"/>
              <a:cs typeface="Montserrat"/>
              <a:sym typeface="Montserrat"/>
            </a:endParaRPr>
          </a:p>
        </p:txBody>
      </p:sp>
      <p:sp>
        <p:nvSpPr>
          <p:cNvPr id="254" name="Shape 254"/>
          <p:cNvSpPr txBox="1"/>
          <p:nvPr/>
        </p:nvSpPr>
        <p:spPr>
          <a:xfrm>
            <a:off x="3201741" y="6561306"/>
            <a:ext cx="4472699" cy="37856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6000" b="1" dirty="0">
                <a:solidFill>
                  <a:schemeClr val="lt1"/>
                </a:solidFill>
                <a:latin typeface="Montserrat"/>
                <a:ea typeface="Montserrat"/>
                <a:cs typeface="Montserrat"/>
                <a:sym typeface="Montserrat"/>
              </a:rPr>
              <a:t>VISIÓN DE </a:t>
            </a:r>
            <a:r>
              <a:rPr lang="en-US" sz="6000" b="1" i="0" u="none" strike="noStrike" cap="none" dirty="0">
                <a:solidFill>
                  <a:schemeClr val="lt1"/>
                </a:solidFill>
                <a:latin typeface="Montserrat"/>
                <a:ea typeface="Montserrat"/>
                <a:cs typeface="Montserrat"/>
                <a:sym typeface="Montserrat"/>
              </a:rPr>
              <a:t>CLIMATE </a:t>
            </a:r>
          </a:p>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READY</a:t>
            </a:r>
          </a:p>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BOSTON</a:t>
            </a:r>
          </a:p>
        </p:txBody>
      </p:sp>
      <p:sp>
        <p:nvSpPr>
          <p:cNvPr id="255" name="Shape 255"/>
          <p:cNvSpPr txBox="1"/>
          <p:nvPr/>
        </p:nvSpPr>
        <p:spPr>
          <a:xfrm>
            <a:off x="8994346" y="5223278"/>
            <a:ext cx="6510113"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A QUÉ NOS ENFRENTAMOS</a:t>
            </a:r>
          </a:p>
        </p:txBody>
      </p:sp>
      <p:sp>
        <p:nvSpPr>
          <p:cNvPr id="256" name="Shape 256"/>
          <p:cNvSpPr txBox="1"/>
          <p:nvPr/>
        </p:nvSpPr>
        <p:spPr>
          <a:xfrm>
            <a:off x="16485815" y="7162270"/>
            <a:ext cx="5214889"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s-CO" sz="6000" b="1" dirty="0">
                <a:solidFill>
                  <a:schemeClr val="lt1"/>
                </a:solidFill>
                <a:latin typeface="Montserrat"/>
                <a:ea typeface="Montserrat"/>
                <a:cs typeface="Montserrat"/>
                <a:sym typeface="Montserrat"/>
              </a:rPr>
              <a:t>Q</a:t>
            </a:r>
            <a:r>
              <a:rPr lang="en-US" sz="6000" b="1" dirty="0">
                <a:solidFill>
                  <a:schemeClr val="lt1"/>
                </a:solidFill>
                <a:latin typeface="Montserrat"/>
                <a:ea typeface="Montserrat"/>
                <a:cs typeface="Montserrat"/>
                <a:sym typeface="Montserrat"/>
              </a:rPr>
              <a:t>UÉ PUEDE HACERSE</a:t>
            </a:r>
            <a:endParaRPr lang="en-US" sz="6000" b="1" i="0" u="none" strike="noStrike" cap="none" dirty="0">
              <a:solidFill>
                <a:schemeClr val="lt1"/>
              </a:solidFill>
              <a:latin typeface="Montserrat"/>
              <a:ea typeface="Montserrat"/>
              <a:cs typeface="Montserrat"/>
              <a:sym typeface="Montserrat"/>
            </a:endParaRPr>
          </a:p>
        </p:txBody>
      </p:sp>
      <p:sp>
        <p:nvSpPr>
          <p:cNvPr id="257" name="Shape 257"/>
          <p:cNvSpPr txBox="1"/>
          <p:nvPr/>
        </p:nvSpPr>
        <p:spPr>
          <a:xfrm>
            <a:off x="1704467" y="449668"/>
            <a:ext cx="10405524" cy="1269541"/>
          </a:xfrm>
          <a:prstGeom prst="rect">
            <a:avLst/>
          </a:prstGeom>
          <a:noFill/>
          <a:ln>
            <a:noFill/>
          </a:ln>
        </p:spPr>
        <p:txBody>
          <a:bodyPr lIns="91425" tIns="45700" rIns="91425" bIns="45700" anchor="t" anchorCtr="0">
            <a:noAutofit/>
          </a:bodyPr>
          <a:lstStyle/>
          <a:p>
            <a:pPr lvl="0">
              <a:buClr>
                <a:srgbClr val="111D2C"/>
              </a:buClr>
              <a:buSzPct val="25000"/>
            </a:pPr>
            <a:r>
              <a:rPr lang="en-US" sz="6600" b="1" dirty="0">
                <a:solidFill>
                  <a:srgbClr val="111D2C"/>
                </a:solidFill>
                <a:latin typeface="Montserrat"/>
                <a:ea typeface="Montserrat"/>
                <a:cs typeface="Montserrat"/>
                <a:sym typeface="Montserrat"/>
              </a:rPr>
              <a:t>¿POR QUÉ ESTAMOS AQUÍ?</a:t>
            </a:r>
            <a:endParaRPr lang="en-US" sz="6600" b="1" i="0" u="none" strike="noStrike" cap="none" dirty="0">
              <a:solidFill>
                <a:srgbClr val="111D2C"/>
              </a:solidFill>
              <a:latin typeface="Montserrat"/>
              <a:ea typeface="Montserrat"/>
              <a:cs typeface="Montserrat"/>
              <a:sym typeface="Montserrat"/>
            </a:endParaRPr>
          </a:p>
        </p:txBody>
      </p:sp>
      <p:sp>
        <p:nvSpPr>
          <p:cNvPr id="258" name="Shape 258"/>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2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animEffect transition="in" filter="fade">
                                      <p:cBhvr>
                                        <p:cTn id="13" dur="2000"/>
                                        <p:tgtEl>
                                          <p:spTgt spid="2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sp>
        <p:nvSpPr>
          <p:cNvPr id="263" name="Shape 263"/>
          <p:cNvSpPr/>
          <p:nvPr/>
        </p:nvSpPr>
        <p:spPr>
          <a:xfrm>
            <a:off x="6940453" y="859073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4" name="Shape 264"/>
          <p:cNvSpPr/>
          <p:nvPr/>
        </p:nvSpPr>
        <p:spPr>
          <a:xfrm>
            <a:off x="9469228" y="9495178"/>
            <a:ext cx="5644723"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5" name="Shape 265"/>
          <p:cNvSpPr/>
          <p:nvPr/>
        </p:nvSpPr>
        <p:spPr>
          <a:xfrm>
            <a:off x="10457496" y="2874360"/>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266" name="Shape 266"/>
          <p:cNvPicPr preferRelativeResize="0"/>
          <p:nvPr/>
        </p:nvPicPr>
        <p:blipFill rotWithShape="1">
          <a:blip r:embed="rId3">
            <a:alphaModFix/>
          </a:blip>
          <a:srcRect/>
          <a:stretch/>
        </p:blipFill>
        <p:spPr>
          <a:xfrm>
            <a:off x="18808601" y="5744873"/>
            <a:ext cx="2363241" cy="781792"/>
          </a:xfrm>
          <a:prstGeom prst="rect">
            <a:avLst/>
          </a:prstGeom>
          <a:noFill/>
          <a:ln>
            <a:noFill/>
          </a:ln>
        </p:spPr>
      </p:pic>
      <p:sp>
        <p:nvSpPr>
          <p:cNvPr id="267" name="Shape 267"/>
          <p:cNvSpPr/>
          <p:nvPr/>
        </p:nvSpPr>
        <p:spPr>
          <a:xfrm>
            <a:off x="2800350" y="6408935"/>
            <a:ext cx="6668879" cy="272472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pic>
        <p:nvPicPr>
          <p:cNvPr id="268" name="Shape 268"/>
          <p:cNvPicPr preferRelativeResize="0"/>
          <p:nvPr/>
        </p:nvPicPr>
        <p:blipFill rotWithShape="1">
          <a:blip r:embed="rId4">
            <a:alphaModFix/>
          </a:blip>
          <a:srcRect/>
          <a:stretch/>
        </p:blipFill>
        <p:spPr>
          <a:xfrm>
            <a:off x="-48525" y="2051876"/>
            <a:ext cx="17226181" cy="10271764"/>
          </a:xfrm>
          <a:prstGeom prst="rect">
            <a:avLst/>
          </a:prstGeom>
          <a:noFill/>
          <a:ln>
            <a:noFill/>
          </a:ln>
        </p:spPr>
      </p:pic>
      <p:pic>
        <p:nvPicPr>
          <p:cNvPr id="269" name="Shape 269"/>
          <p:cNvPicPr preferRelativeResize="0"/>
          <p:nvPr/>
        </p:nvPicPr>
        <p:blipFill rotWithShape="1">
          <a:blip r:embed="rId5">
            <a:alphaModFix/>
          </a:blip>
          <a:srcRect/>
          <a:stretch/>
        </p:blipFill>
        <p:spPr>
          <a:xfrm>
            <a:off x="18777287" y="7496475"/>
            <a:ext cx="2506241" cy="761444"/>
          </a:xfrm>
          <a:prstGeom prst="rect">
            <a:avLst/>
          </a:prstGeom>
          <a:noFill/>
          <a:ln>
            <a:noFill/>
          </a:ln>
        </p:spPr>
      </p:pic>
      <p:pic>
        <p:nvPicPr>
          <p:cNvPr id="270" name="Shape 270"/>
          <p:cNvPicPr preferRelativeResize="0"/>
          <p:nvPr/>
        </p:nvPicPr>
        <p:blipFill rotWithShape="1">
          <a:blip r:embed="rId6">
            <a:alphaModFix/>
          </a:blip>
          <a:srcRect/>
          <a:stretch/>
        </p:blipFill>
        <p:spPr>
          <a:xfrm>
            <a:off x="18777287" y="4547221"/>
            <a:ext cx="2731472" cy="358058"/>
          </a:xfrm>
          <a:prstGeom prst="rect">
            <a:avLst/>
          </a:prstGeom>
          <a:noFill/>
          <a:ln>
            <a:noFill/>
          </a:ln>
        </p:spPr>
      </p:pic>
      <p:sp>
        <p:nvSpPr>
          <p:cNvPr id="271" name="Shape 271"/>
          <p:cNvSpPr/>
          <p:nvPr/>
        </p:nvSpPr>
        <p:spPr>
          <a:xfrm>
            <a:off x="0" y="0"/>
            <a:ext cx="24377649" cy="2088647"/>
          </a:xfrm>
          <a:prstGeom prst="rect">
            <a:avLst/>
          </a:prstGeom>
          <a:solidFill>
            <a:schemeClr val="lt1">
              <a:alpha val="78823"/>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72" name="Shape 272"/>
          <p:cNvSpPr txBox="1"/>
          <p:nvPr/>
        </p:nvSpPr>
        <p:spPr>
          <a:xfrm>
            <a:off x="18811945" y="8983547"/>
            <a:ext cx="3766131" cy="8395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00000"/>
              </a:buClr>
              <a:buSzPct val="25000"/>
              <a:buFont typeface="Lato"/>
              <a:buNone/>
            </a:pPr>
            <a:r>
              <a:rPr lang="en-US" sz="2400" b="1" i="0" u="none" strike="noStrike" cap="none">
                <a:solidFill>
                  <a:srgbClr val="C00000"/>
                </a:solidFill>
                <a:latin typeface="Lato"/>
                <a:ea typeface="Lato"/>
                <a:cs typeface="Lato"/>
                <a:sym typeface="Lato"/>
              </a:rPr>
              <a:t>BOSTON RESEARCH</a:t>
            </a:r>
          </a:p>
          <a:p>
            <a:pPr marL="0" marR="0" lvl="0" indent="0" algn="l" rtl="0">
              <a:lnSpc>
                <a:spcPct val="100000"/>
              </a:lnSpc>
              <a:spcBef>
                <a:spcPts val="0"/>
              </a:spcBef>
              <a:spcAft>
                <a:spcPts val="0"/>
              </a:spcAft>
              <a:buClr>
                <a:srgbClr val="C00000"/>
              </a:buClr>
              <a:buSzPct val="25000"/>
              <a:buFont typeface="Lato"/>
              <a:buNone/>
            </a:pPr>
            <a:r>
              <a:rPr lang="en-US" sz="2400" b="1" i="0" u="none" strike="noStrike" cap="none">
                <a:solidFill>
                  <a:srgbClr val="C00000"/>
                </a:solidFill>
                <a:latin typeface="Lato"/>
                <a:ea typeface="Lato"/>
                <a:cs typeface="Lato"/>
                <a:sym typeface="Lato"/>
              </a:rPr>
              <a:t>ADVISORY GROUP</a:t>
            </a:r>
          </a:p>
        </p:txBody>
      </p:sp>
      <p:sp>
        <p:nvSpPr>
          <p:cNvPr id="273" name="Shape 273"/>
          <p:cNvSpPr txBox="1"/>
          <p:nvPr/>
        </p:nvSpPr>
        <p:spPr>
          <a:xfrm>
            <a:off x="1704467" y="449668"/>
            <a:ext cx="1040552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TRABAJANDO UNIDOS</a:t>
            </a:r>
            <a:endParaRPr lang="en-US" sz="6600" b="1" i="0" u="none" strike="noStrike" cap="none" dirty="0">
              <a:solidFill>
                <a:srgbClr val="000000"/>
              </a:solidFill>
              <a:latin typeface="Montserrat"/>
              <a:ea typeface="Montserrat"/>
              <a:cs typeface="Montserrat"/>
              <a:sym typeface="Montserrat"/>
            </a:endParaRPr>
          </a:p>
        </p:txBody>
      </p:sp>
      <p:sp>
        <p:nvSpPr>
          <p:cNvPr id="274" name="Shape 274"/>
          <p:cNvSpPr/>
          <p:nvPr/>
        </p:nvSpPr>
        <p:spPr>
          <a:xfrm>
            <a:off x="577900" y="12693670"/>
            <a:ext cx="13121961" cy="16601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2800" b="0" i="0" u="sng" strike="noStrike" cap="none">
                <a:solidFill>
                  <a:schemeClr val="hlink"/>
                </a:solidFill>
                <a:latin typeface="Lora"/>
                <a:ea typeface="Lora"/>
                <a:cs typeface="Lora"/>
                <a:sym typeface="Lora"/>
                <a:hlinkClick r:id="rId7"/>
              </a:rPr>
              <a:t>https://www.boston.gov/environment-and-energy/climate-ready-boston</a:t>
            </a:r>
          </a:p>
        </p:txBody>
      </p:sp>
      <p:sp>
        <p:nvSpPr>
          <p:cNvPr id="275" name="Shape 275"/>
          <p:cNvSpPr/>
          <p:nvPr/>
        </p:nvSpPr>
        <p:spPr>
          <a:xfrm>
            <a:off x="17688567" y="4123380"/>
            <a:ext cx="465679" cy="616552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6" name="Shape 276"/>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7" name="Shape 277"/>
          <p:cNvSpPr/>
          <p:nvPr/>
        </p:nvSpPr>
        <p:spPr>
          <a:xfrm>
            <a:off x="-48526" y="10201122"/>
            <a:ext cx="11387085"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8" name="Shape 278"/>
          <p:cNvSpPr txBox="1"/>
          <p:nvPr/>
        </p:nvSpPr>
        <p:spPr>
          <a:xfrm>
            <a:off x="577900" y="10626736"/>
            <a:ext cx="10760659"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b="1" i="0" u="none" strike="noStrike" cap="none" dirty="0">
                <a:solidFill>
                  <a:schemeClr val="lt1"/>
                </a:solidFill>
                <a:latin typeface="Lora"/>
                <a:ea typeface="Lora"/>
                <a:cs typeface="Lora"/>
                <a:sym typeface="Lora"/>
              </a:rPr>
              <a:t>Climate Ready Boston  </a:t>
            </a:r>
            <a:r>
              <a:rPr lang="en-US" sz="3600" dirty="0" err="1">
                <a:solidFill>
                  <a:schemeClr val="lt1"/>
                </a:solidFill>
                <a:latin typeface="Lora"/>
                <a:ea typeface="Lora"/>
                <a:cs typeface="Lora"/>
                <a:sym typeface="Lora"/>
              </a:rPr>
              <a:t>tiene</a:t>
            </a:r>
            <a:r>
              <a:rPr lang="en-US" sz="3600" dirty="0">
                <a:solidFill>
                  <a:schemeClr val="lt1"/>
                </a:solidFill>
                <a:latin typeface="Lora"/>
                <a:ea typeface="Lora"/>
                <a:cs typeface="Lora"/>
                <a:sym typeface="Lora"/>
              </a:rPr>
              <a:t> el </a:t>
            </a:r>
            <a:r>
              <a:rPr lang="en-US" sz="3600" dirty="0" err="1">
                <a:solidFill>
                  <a:schemeClr val="lt1"/>
                </a:solidFill>
                <a:latin typeface="Lora"/>
                <a:ea typeface="Lora"/>
                <a:cs typeface="Lora"/>
                <a:sym typeface="Lora"/>
              </a:rPr>
              <a:t>objetivo</a:t>
            </a:r>
            <a:r>
              <a:rPr lang="en-US" sz="3600" dirty="0">
                <a:solidFill>
                  <a:schemeClr val="lt1"/>
                </a:solidFill>
                <a:latin typeface="Lora"/>
                <a:ea typeface="Lora"/>
                <a:cs typeface="Lora"/>
                <a:sym typeface="Lora"/>
              </a:rPr>
              <a:t> de preparer a la ciudad para </a:t>
            </a:r>
            <a:r>
              <a:rPr lang="en-US" sz="3600" dirty="0" err="1">
                <a:solidFill>
                  <a:schemeClr val="lt1"/>
                </a:solidFill>
                <a:latin typeface="Lora"/>
                <a:ea typeface="Lora"/>
                <a:cs typeface="Lora"/>
                <a:sym typeface="Lora"/>
              </a:rPr>
              <a:t>los</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efectos</a:t>
            </a:r>
            <a:r>
              <a:rPr lang="en-US" sz="3600" dirty="0">
                <a:solidFill>
                  <a:schemeClr val="lt1"/>
                </a:solidFill>
                <a:latin typeface="Lora"/>
                <a:ea typeface="Lora"/>
                <a:cs typeface="Lora"/>
                <a:sym typeface="Lora"/>
              </a:rPr>
              <a:t> del </a:t>
            </a:r>
            <a:r>
              <a:rPr lang="en-US" sz="3600" dirty="0" err="1">
                <a:solidFill>
                  <a:schemeClr val="lt1"/>
                </a:solidFill>
                <a:latin typeface="Lora"/>
                <a:ea typeface="Lora"/>
                <a:cs typeface="Lora"/>
                <a:sym typeface="Lora"/>
              </a:rPr>
              <a:t>cambio</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climático</a:t>
            </a:r>
            <a:r>
              <a:rPr lang="en-US" sz="3600" dirty="0">
                <a:solidFill>
                  <a:schemeClr val="lt1"/>
                </a:solidFill>
                <a:latin typeface="Lora"/>
                <a:ea typeface="Lora"/>
                <a:cs typeface="Lora"/>
                <a:sym typeface="Lora"/>
              </a:rPr>
              <a:t>. </a:t>
            </a:r>
            <a:r>
              <a:rPr lang="en-US" sz="3600" b="0" i="0" u="none" strike="noStrike" cap="none" dirty="0">
                <a:solidFill>
                  <a:schemeClr val="lt1"/>
                </a:solidFill>
                <a:latin typeface="Lora"/>
                <a:ea typeface="Lora"/>
                <a:cs typeface="Lora"/>
                <a:sym typeface="Lor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500"/>
                                        <p:tgtEl>
                                          <p:spTgt spid="2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82"/>
        <p:cNvGrpSpPr/>
        <p:nvPr/>
      </p:nvGrpSpPr>
      <p:grpSpPr>
        <a:xfrm>
          <a:off x="0" y="0"/>
          <a:ext cx="0" cy="0"/>
          <a:chOff x="0" y="0"/>
          <a:chExt cx="0" cy="0"/>
        </a:xfrm>
      </p:grpSpPr>
      <p:sp>
        <p:nvSpPr>
          <p:cNvPr id="283" name="Shape 28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grpSp>
        <p:nvGrpSpPr>
          <p:cNvPr id="284" name="Shape 284"/>
          <p:cNvGrpSpPr/>
          <p:nvPr/>
        </p:nvGrpSpPr>
        <p:grpSpPr>
          <a:xfrm>
            <a:off x="8572499" y="0"/>
            <a:ext cx="6857999" cy="8058150"/>
            <a:chOff x="8629649" y="0"/>
            <a:chExt cx="7029449" cy="9858374"/>
          </a:xfrm>
        </p:grpSpPr>
        <p:sp>
          <p:nvSpPr>
            <p:cNvPr id="285" name="Shape 285"/>
            <p:cNvSpPr/>
            <p:nvPr/>
          </p:nvSpPr>
          <p:spPr>
            <a:xfrm>
              <a:off x="8629650" y="0"/>
              <a:ext cx="7029448" cy="6086472"/>
            </a:xfrm>
            <a:prstGeom prst="rect">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86" name="Shape 286"/>
            <p:cNvSpPr/>
            <p:nvPr/>
          </p:nvSpPr>
          <p:spPr>
            <a:xfrm rot="10800000">
              <a:off x="8629649" y="6086473"/>
              <a:ext cx="7029448" cy="3771901"/>
            </a:xfrm>
            <a:prstGeom prst="triangle">
              <a:avLst>
                <a:gd name="adj" fmla="val 50000"/>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grpSp>
      <p:sp>
        <p:nvSpPr>
          <p:cNvPr id="287" name="Shape 287"/>
          <p:cNvSpPr txBox="1"/>
          <p:nvPr/>
        </p:nvSpPr>
        <p:spPr>
          <a:xfrm>
            <a:off x="2587493" y="2235767"/>
            <a:ext cx="18828008" cy="292387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4400" b="0" i="0" u="none" strike="noStrike" cap="none">
                <a:solidFill>
                  <a:schemeClr val="dk2"/>
                </a:solidFill>
                <a:latin typeface="Montserrat"/>
                <a:ea typeface="Montserrat"/>
                <a:cs typeface="Montserrat"/>
                <a:sym typeface="Montserrat"/>
              </a:rPr>
              <a:t>WHAT WE </a:t>
            </a:r>
          </a:p>
          <a:p>
            <a:pPr marL="0" marR="0" lvl="0" indent="0" algn="ctr" rtl="0">
              <a:lnSpc>
                <a:spcPct val="100000"/>
              </a:lnSpc>
              <a:spcBef>
                <a:spcPts val="0"/>
              </a:spcBef>
              <a:spcAft>
                <a:spcPts val="0"/>
              </a:spcAft>
              <a:buClr>
                <a:schemeClr val="dk2"/>
              </a:buClr>
              <a:buSzPct val="25000"/>
              <a:buFont typeface="Montserrat"/>
              <a:buNone/>
            </a:pPr>
            <a:r>
              <a:rPr lang="en-US" sz="4400" b="0" i="0" u="none" strike="noStrike" cap="none">
                <a:solidFill>
                  <a:schemeClr val="dk2"/>
                </a:solidFill>
                <a:latin typeface="Montserrat"/>
                <a:ea typeface="Montserrat"/>
                <a:cs typeface="Montserrat"/>
                <a:sym typeface="Montserrat"/>
              </a:rPr>
              <a:t>STAND TO </a:t>
            </a:r>
          </a:p>
          <a:p>
            <a:pPr marL="0" marR="0" lvl="0" indent="0" algn="ctr" rtl="0">
              <a:lnSpc>
                <a:spcPct val="100000"/>
              </a:lnSpc>
              <a:spcBef>
                <a:spcPts val="0"/>
              </a:spcBef>
              <a:spcAft>
                <a:spcPts val="0"/>
              </a:spcAft>
              <a:buClr>
                <a:schemeClr val="dk2"/>
              </a:buClr>
              <a:buSzPct val="25000"/>
              <a:buFont typeface="Montserrat"/>
              <a:buNone/>
            </a:pPr>
            <a:r>
              <a:rPr lang="en-US" sz="9600" b="1" i="0" u="none" strike="noStrike" cap="none">
                <a:solidFill>
                  <a:schemeClr val="dk2"/>
                </a:solidFill>
                <a:latin typeface="Montserrat"/>
                <a:ea typeface="Montserrat"/>
                <a:cs typeface="Montserrat"/>
                <a:sym typeface="Montserrat"/>
              </a:rPr>
              <a:t>GAIN</a:t>
            </a:r>
          </a:p>
        </p:txBody>
      </p:sp>
      <p:pic>
        <p:nvPicPr>
          <p:cNvPr id="288" name="Shape 288"/>
          <p:cNvPicPr preferRelativeResize="0">
            <a:picLocks noGrp="1"/>
          </p:cNvPicPr>
          <p:nvPr>
            <p:ph type="pic" idx="2"/>
          </p:nvPr>
        </p:nvPicPr>
        <p:blipFill rotWithShape="1">
          <a:blip r:embed="rId3">
            <a:alphaModFix/>
          </a:blip>
          <a:srcRect/>
          <a:stretch/>
        </p:blipFill>
        <p:spPr>
          <a:xfrm>
            <a:off x="0" y="2088658"/>
            <a:ext cx="24377649" cy="9634647"/>
          </a:xfrm>
          <a:prstGeom prst="rect">
            <a:avLst/>
          </a:prstGeom>
          <a:solidFill>
            <a:srgbClr val="F2F2F2"/>
          </a:solidFill>
          <a:ln>
            <a:noFill/>
          </a:ln>
        </p:spPr>
      </p:pic>
      <p:sp>
        <p:nvSpPr>
          <p:cNvPr id="289" name="Shape 289"/>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90" name="Shape 290"/>
          <p:cNvSpPr txBox="1"/>
          <p:nvPr/>
        </p:nvSpPr>
        <p:spPr>
          <a:xfrm>
            <a:off x="1763258" y="488447"/>
            <a:ext cx="21141347"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7200" b="1" dirty="0">
                <a:solidFill>
                  <a:schemeClr val="dk2"/>
                </a:solidFill>
                <a:latin typeface="Montserrat"/>
                <a:ea typeface="Montserrat"/>
                <a:cs typeface="Montserrat"/>
                <a:sym typeface="Montserrat"/>
              </a:rPr>
              <a:t>UN BOSTON PREPARADO PARA EL CAMBIO CLIMÁTICO</a:t>
            </a:r>
            <a:endParaRPr lang="en-US" sz="7200" b="1" i="0" u="none" strike="noStrike" cap="none" dirty="0">
              <a:solidFill>
                <a:schemeClr val="dk2"/>
              </a:solidFill>
              <a:latin typeface="Montserrat"/>
              <a:ea typeface="Montserrat"/>
              <a:cs typeface="Montserrat"/>
              <a:sym typeface="Montserrat"/>
            </a:endParaRPr>
          </a:p>
        </p:txBody>
      </p:sp>
      <p:sp>
        <p:nvSpPr>
          <p:cNvPr id="291" name="Shape 291"/>
          <p:cNvSpPr txBox="1"/>
          <p:nvPr/>
        </p:nvSpPr>
        <p:spPr>
          <a:xfrm>
            <a:off x="1769433" y="12016093"/>
            <a:ext cx="19646069" cy="2585322"/>
          </a:xfrm>
          <a:prstGeom prst="rect">
            <a:avLst/>
          </a:prstGeom>
          <a:noFill/>
          <a:ln>
            <a:noFill/>
          </a:ln>
        </p:spPr>
        <p:txBody>
          <a:bodyPr lIns="91425" tIns="45700" rIns="91425" bIns="45700" anchor="t" anchorCtr="0">
            <a:noAutofit/>
          </a:bodyPr>
          <a:lstStyle/>
          <a:p>
            <a:pPr lvl="0">
              <a:buClr>
                <a:srgbClr val="000000"/>
              </a:buClr>
              <a:buSzPct val="25000"/>
            </a:pPr>
            <a:r>
              <a:rPr lang="es-ES" sz="4000" dirty="0">
                <a:latin typeface="Lora"/>
                <a:ea typeface="Lora"/>
                <a:cs typeface="Lora"/>
                <a:sym typeface="Lora"/>
              </a:rPr>
              <a:t>Promover </a:t>
            </a:r>
            <a:r>
              <a:rPr lang="es-ES" sz="4000" b="1" dirty="0">
                <a:latin typeface="Lora"/>
                <a:ea typeface="Lora"/>
                <a:cs typeface="Lora"/>
                <a:sym typeface="Lora"/>
              </a:rPr>
              <a:t>urbanizaciones inteligentes </a:t>
            </a:r>
            <a:r>
              <a:rPr lang="es-ES" sz="4000" dirty="0">
                <a:latin typeface="Lora"/>
                <a:ea typeface="Lora"/>
                <a:cs typeface="Lora"/>
                <a:sym typeface="Lora"/>
              </a:rPr>
              <a:t>y </a:t>
            </a:r>
            <a:r>
              <a:rPr lang="es-ES" sz="4000" b="1" dirty="0">
                <a:latin typeface="Lora"/>
                <a:ea typeface="Lora"/>
                <a:cs typeface="Lora"/>
                <a:sym typeface="Lora"/>
              </a:rPr>
              <a:t>edificaciones adaptables</a:t>
            </a:r>
            <a:r>
              <a:rPr lang="es-ES" sz="4000" dirty="0">
                <a:latin typeface="Lora"/>
                <a:ea typeface="Lora"/>
                <a:cs typeface="Lora"/>
                <a:sym typeface="Lora"/>
              </a:rPr>
              <a:t>, mejorando la </a:t>
            </a:r>
            <a:r>
              <a:rPr lang="es-ES" sz="4000" b="1" dirty="0">
                <a:latin typeface="Lora"/>
                <a:ea typeface="Lora"/>
                <a:cs typeface="Lora"/>
                <a:sym typeface="Lora"/>
              </a:rPr>
              <a:t>calidad de </a:t>
            </a:r>
            <a:r>
              <a:rPr lang="es-ES" sz="4000" dirty="0">
                <a:latin typeface="Lora"/>
                <a:ea typeface="Lora"/>
                <a:cs typeface="Lora"/>
                <a:sym typeface="Lora"/>
              </a:rPr>
              <a:t>vida y posicionando a Boston para el </a:t>
            </a:r>
            <a:r>
              <a:rPr lang="es-ES" sz="4000" b="1" dirty="0">
                <a:latin typeface="Lora"/>
                <a:ea typeface="Lora"/>
                <a:cs typeface="Lora"/>
                <a:sym typeface="Lora"/>
              </a:rPr>
              <a:t>futuro</a:t>
            </a:r>
            <a:endParaRPr lang="en-US" sz="4000" b="1" i="0" u="none" strike="noStrike" cap="none" dirty="0">
              <a:solidFill>
                <a:srgbClr val="000000"/>
              </a:solidFill>
              <a:latin typeface="Lora"/>
              <a:ea typeface="Lora"/>
              <a:cs typeface="Lora"/>
              <a:sym typeface="Lora"/>
            </a:endParaRPr>
          </a:p>
        </p:txBody>
      </p:sp>
      <p:sp>
        <p:nvSpPr>
          <p:cNvPr id="292" name="Shape 292"/>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3" name="Shape 293"/>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4" name="Shape 294"/>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5" name="Shape 295"/>
          <p:cNvSpPr txBox="1"/>
          <p:nvPr/>
        </p:nvSpPr>
        <p:spPr>
          <a:xfrm>
            <a:off x="11228832" y="2503828"/>
            <a:ext cx="12709904" cy="1726267"/>
          </a:xfrm>
          <a:prstGeom prst="rect">
            <a:avLst/>
          </a:prstGeom>
          <a:noFill/>
          <a:ln>
            <a:noFill/>
          </a:ln>
        </p:spPr>
        <p:txBody>
          <a:bodyPr lIns="91425" tIns="45700" rIns="91425" bIns="45700" anchor="t" anchorCtr="0">
            <a:noAutofit/>
          </a:bodyPr>
          <a:lstStyle/>
          <a:p>
            <a:pPr lvl="0">
              <a:buClr>
                <a:schemeClr val="lt1"/>
              </a:buClr>
              <a:buSzPct val="25000"/>
            </a:pPr>
            <a:r>
              <a:rPr lang="en-US" sz="3600" b="0" i="0" u="none" strike="noStrike" cap="none" dirty="0">
                <a:solidFill>
                  <a:schemeClr val="lt1"/>
                </a:solidFill>
                <a:latin typeface="Lora"/>
                <a:ea typeface="Lora"/>
                <a:cs typeface="Lora"/>
                <a:sym typeface="Lora"/>
              </a:rPr>
              <a:t>La </a:t>
            </a:r>
            <a:r>
              <a:rPr lang="en-US" sz="3600" b="0" i="0" u="none" strike="noStrike" cap="none" dirty="0" err="1">
                <a:solidFill>
                  <a:schemeClr val="lt1"/>
                </a:solidFill>
                <a:latin typeface="Lora"/>
                <a:ea typeface="Lora"/>
                <a:cs typeface="Lora"/>
                <a:sym typeface="Lora"/>
              </a:rPr>
              <a:t>restauración</a:t>
            </a:r>
            <a:r>
              <a:rPr lang="en-US" sz="3600" b="0" i="0" u="none" strike="noStrike" cap="none" dirty="0">
                <a:solidFill>
                  <a:schemeClr val="lt1"/>
                </a:solidFill>
                <a:latin typeface="Lora"/>
                <a:ea typeface="Lora"/>
                <a:cs typeface="Lora"/>
                <a:sym typeface="Lora"/>
              </a:rPr>
              <a:t> de </a:t>
            </a:r>
            <a:r>
              <a:rPr lang="en-US" sz="3600" b="1" i="0" u="none" strike="noStrike" cap="none" dirty="0">
                <a:solidFill>
                  <a:schemeClr val="lt1"/>
                </a:solidFill>
                <a:latin typeface="Lora"/>
                <a:ea typeface="Lora"/>
                <a:cs typeface="Lora"/>
                <a:sym typeface="Lora"/>
              </a:rPr>
              <a:t>Muddy River Flats </a:t>
            </a:r>
            <a:r>
              <a:rPr lang="es-ES" sz="3600" dirty="0">
                <a:solidFill>
                  <a:schemeClr val="lt1"/>
                </a:solidFill>
                <a:latin typeface="Lora"/>
                <a:ea typeface="Lora"/>
                <a:cs typeface="Lora"/>
                <a:sym typeface="Lora"/>
              </a:rPr>
              <a:t>brinda protección contra inundaciones al mismo tiempo amplía el acceso a espacios abiertos y a la belleza.</a:t>
            </a:r>
            <a:endParaRPr lang="en-US" sz="36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500"/>
                                        <p:tgtEl>
                                          <p:spTgt spid="2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4"/>
                                        </p:tgtEl>
                                        <p:attrNameLst>
                                          <p:attrName>style.visibility</p:attrName>
                                        </p:attrNameLst>
                                      </p:cBhvr>
                                      <p:to>
                                        <p:strVal val="visible"/>
                                      </p:to>
                                    </p:set>
                                    <p:animEffect transition="in" filter="fade">
                                      <p:cBhvr>
                                        <p:cTn id="15"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99"/>
        <p:cNvGrpSpPr/>
        <p:nvPr/>
      </p:nvGrpSpPr>
      <p:grpSpPr>
        <a:xfrm>
          <a:off x="0" y="0"/>
          <a:ext cx="0" cy="0"/>
          <a:chOff x="0" y="0"/>
          <a:chExt cx="0" cy="0"/>
        </a:xfrm>
      </p:grpSpPr>
      <p:pic>
        <p:nvPicPr>
          <p:cNvPr id="300" name="Shape 300"/>
          <p:cNvPicPr preferRelativeResize="0">
            <a:picLocks noGrp="1"/>
          </p:cNvPicPr>
          <p:nvPr>
            <p:ph type="pic" idx="2"/>
          </p:nvPr>
        </p:nvPicPr>
        <p:blipFill rotWithShape="1">
          <a:blip r:embed="rId3">
            <a:alphaModFix/>
          </a:blip>
          <a:srcRect t="-140"/>
          <a:stretch/>
        </p:blipFill>
        <p:spPr>
          <a:xfrm>
            <a:off x="0" y="2073666"/>
            <a:ext cx="12017828" cy="9649636"/>
          </a:xfrm>
          <a:prstGeom prst="rect">
            <a:avLst/>
          </a:prstGeom>
          <a:solidFill>
            <a:srgbClr val="F2F2F2"/>
          </a:solidFill>
          <a:ln>
            <a:noFill/>
          </a:ln>
        </p:spPr>
      </p:pic>
      <p:sp>
        <p:nvSpPr>
          <p:cNvPr id="301" name="Shape 301"/>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pic>
        <p:nvPicPr>
          <p:cNvPr id="302" name="Shape 302"/>
          <p:cNvPicPr preferRelativeResize="0"/>
          <p:nvPr/>
        </p:nvPicPr>
        <p:blipFill rotWithShape="1">
          <a:blip r:embed="rId4">
            <a:alphaModFix/>
          </a:blip>
          <a:srcRect t="-140"/>
          <a:stretch/>
        </p:blipFill>
        <p:spPr>
          <a:xfrm>
            <a:off x="12017828" y="2075155"/>
            <a:ext cx="12359822" cy="9648149"/>
          </a:xfrm>
          <a:prstGeom prst="rect">
            <a:avLst/>
          </a:prstGeom>
          <a:noFill/>
          <a:ln>
            <a:noFill/>
          </a:ln>
        </p:spPr>
      </p:pic>
      <p:sp>
        <p:nvSpPr>
          <p:cNvPr id="303" name="Shape 303"/>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04" name="Shape 304"/>
          <p:cNvSpPr txBox="1"/>
          <p:nvPr/>
        </p:nvSpPr>
        <p:spPr>
          <a:xfrm>
            <a:off x="1763258" y="488447"/>
            <a:ext cx="19959318" cy="1269541"/>
          </a:xfrm>
          <a:prstGeom prst="rect">
            <a:avLst/>
          </a:prstGeom>
          <a:noFill/>
          <a:ln>
            <a:noFill/>
          </a:ln>
        </p:spPr>
        <p:txBody>
          <a:bodyPr lIns="91425" tIns="45700" rIns="91425" bIns="45700" anchor="t" anchorCtr="0">
            <a:noAutofit/>
          </a:bodyPr>
          <a:lstStyle/>
          <a:p>
            <a:pPr lvl="0">
              <a:buClr>
                <a:schemeClr val="dk2"/>
              </a:buClr>
              <a:buSzPct val="25000"/>
            </a:pPr>
            <a:r>
              <a:rPr lang="es-ES" sz="6600" b="1" dirty="0">
                <a:solidFill>
                  <a:schemeClr val="dk2"/>
                </a:solidFill>
                <a:latin typeface="Montserrat"/>
                <a:ea typeface="Montserrat"/>
                <a:cs typeface="Montserrat"/>
                <a:sym typeface="Montserrat"/>
              </a:rPr>
              <a:t>UN BOSTON PREPARADO PARA EL CAMBIO CLIMÁTICO</a:t>
            </a:r>
          </a:p>
        </p:txBody>
      </p:sp>
      <p:sp>
        <p:nvSpPr>
          <p:cNvPr id="305" name="Shape 305"/>
          <p:cNvSpPr txBox="1"/>
          <p:nvPr/>
        </p:nvSpPr>
        <p:spPr>
          <a:xfrm>
            <a:off x="1769433" y="12221863"/>
            <a:ext cx="24415646" cy="28095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4000" b="0" i="0" u="none" strike="noStrike" cap="none" dirty="0" err="1">
                <a:solidFill>
                  <a:srgbClr val="000000"/>
                </a:solidFill>
                <a:latin typeface="Lora"/>
                <a:ea typeface="Lora"/>
                <a:cs typeface="Lora"/>
                <a:sym typeface="Lora"/>
              </a:rPr>
              <a:t>Mejorando</a:t>
            </a:r>
            <a:r>
              <a:rPr lang="en-US" sz="4000" b="0" i="0" u="none" strike="noStrike" cap="none" dirty="0">
                <a:solidFill>
                  <a:srgbClr val="000000"/>
                </a:solidFill>
                <a:latin typeface="Lora"/>
                <a:ea typeface="Lora"/>
                <a:cs typeface="Lora"/>
                <a:sym typeface="Lora"/>
              </a:rPr>
              <a:t> </a:t>
            </a:r>
            <a:r>
              <a:rPr lang="en-US" sz="4000" b="0" i="0" u="none" strike="noStrike" cap="none" dirty="0" err="1">
                <a:solidFill>
                  <a:srgbClr val="000000"/>
                </a:solidFill>
                <a:latin typeface="Lora"/>
                <a:ea typeface="Lora"/>
                <a:cs typeface="Lora"/>
                <a:sym typeface="Lora"/>
              </a:rPr>
              <a:t>los</a:t>
            </a:r>
            <a:r>
              <a:rPr lang="en-US" sz="4000" b="0" i="0" u="none" strike="noStrike" cap="none" dirty="0">
                <a:solidFill>
                  <a:srgbClr val="000000"/>
                </a:solidFill>
                <a:latin typeface="Lora"/>
                <a:ea typeface="Lora"/>
                <a:cs typeface="Lora"/>
                <a:sym typeface="Lora"/>
              </a:rPr>
              <a:t> </a:t>
            </a:r>
            <a:r>
              <a:rPr lang="en-US" sz="4000" b="0" i="0" u="none" strike="noStrike" cap="none" dirty="0" err="1">
                <a:solidFill>
                  <a:srgbClr val="000000"/>
                </a:solidFill>
                <a:latin typeface="Lora"/>
                <a:ea typeface="Lora"/>
                <a:cs typeface="Lora"/>
                <a:sym typeface="Lora"/>
              </a:rPr>
              <a:t>vecindarios</a:t>
            </a:r>
            <a:r>
              <a:rPr lang="en-US" sz="4000" b="0" i="0" u="none" strike="noStrike" cap="none" dirty="0">
                <a:solidFill>
                  <a:srgbClr val="000000"/>
                </a:solidFill>
                <a:latin typeface="Lora"/>
                <a:ea typeface="Lora"/>
                <a:cs typeface="Lora"/>
                <a:sym typeface="Lora"/>
              </a:rPr>
              <a:t>, </a:t>
            </a:r>
            <a:r>
              <a:rPr lang="en-US" sz="4000" b="0" i="0" u="none" strike="noStrike" cap="none" dirty="0" err="1">
                <a:solidFill>
                  <a:srgbClr val="000000"/>
                </a:solidFill>
                <a:latin typeface="Lora"/>
                <a:ea typeface="Lora"/>
                <a:cs typeface="Lora"/>
                <a:sym typeface="Lora"/>
              </a:rPr>
              <a:t>espacios</a:t>
            </a:r>
            <a:r>
              <a:rPr lang="en-US" sz="4000" b="0" i="0" u="none" strike="noStrike" cap="none" dirty="0">
                <a:solidFill>
                  <a:srgbClr val="000000"/>
                </a:solidFill>
                <a:latin typeface="Lora"/>
                <a:ea typeface="Lora"/>
                <a:cs typeface="Lora"/>
                <a:sym typeface="Lora"/>
              </a:rPr>
              <a:t> </a:t>
            </a:r>
            <a:r>
              <a:rPr lang="en-US" sz="4000" b="0" i="0" u="none" strike="noStrike" cap="none" dirty="0" err="1">
                <a:solidFill>
                  <a:srgbClr val="000000"/>
                </a:solidFill>
                <a:latin typeface="Lora"/>
                <a:ea typeface="Lora"/>
                <a:cs typeface="Lora"/>
                <a:sym typeface="Lora"/>
              </a:rPr>
              <a:t>abiertos</a:t>
            </a:r>
            <a:r>
              <a:rPr lang="en-US" sz="4000" b="0" i="0" u="none" strike="noStrike" cap="none" dirty="0">
                <a:solidFill>
                  <a:srgbClr val="000000"/>
                </a:solidFill>
                <a:latin typeface="Lora"/>
                <a:ea typeface="Lora"/>
                <a:cs typeface="Lora"/>
                <a:sym typeface="Lora"/>
              </a:rPr>
              <a:t> y </a:t>
            </a:r>
            <a:r>
              <a:rPr lang="en-US" sz="4000" b="0" i="0" u="none" strike="noStrike" cap="none" dirty="0" err="1">
                <a:solidFill>
                  <a:srgbClr val="000000"/>
                </a:solidFill>
                <a:latin typeface="Lora"/>
                <a:ea typeface="Lora"/>
                <a:cs typeface="Lora"/>
                <a:sym typeface="Lora"/>
              </a:rPr>
              <a:t>costas</a:t>
            </a:r>
            <a:r>
              <a:rPr lang="en-US" sz="4000" b="0" i="0" u="none" strike="noStrike" cap="none" dirty="0">
                <a:solidFill>
                  <a:srgbClr val="000000"/>
                </a:solidFill>
                <a:latin typeface="Lora"/>
                <a:ea typeface="Lora"/>
                <a:cs typeface="Lora"/>
                <a:sym typeface="Lora"/>
              </a:rPr>
              <a:t>. </a:t>
            </a:r>
          </a:p>
        </p:txBody>
      </p:sp>
      <p:sp>
        <p:nvSpPr>
          <p:cNvPr id="306" name="Shape 306"/>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7" name="Shape 307"/>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8" name="Shape 308"/>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9" name="Shape 309"/>
          <p:cNvSpPr txBox="1"/>
          <p:nvPr/>
        </p:nvSpPr>
        <p:spPr>
          <a:xfrm>
            <a:off x="11228832" y="2503828"/>
            <a:ext cx="12709904" cy="1726267"/>
          </a:xfrm>
          <a:prstGeom prst="rect">
            <a:avLst/>
          </a:prstGeom>
          <a:noFill/>
          <a:ln>
            <a:noFill/>
          </a:ln>
        </p:spPr>
        <p:txBody>
          <a:bodyPr lIns="91425" tIns="45700" rIns="91425" bIns="45700" anchor="t" anchorCtr="0">
            <a:noAutofit/>
          </a:bodyPr>
          <a:lstStyle/>
          <a:p>
            <a:pPr lvl="0">
              <a:buClr>
                <a:schemeClr val="lt1"/>
              </a:buClr>
              <a:buSzPct val="25000"/>
            </a:pPr>
            <a:r>
              <a:rPr lang="es-ES" sz="3600" dirty="0">
                <a:solidFill>
                  <a:schemeClr val="lt1"/>
                </a:solidFill>
                <a:latin typeface="Lora"/>
                <a:ea typeface="Lora"/>
                <a:cs typeface="Lora"/>
                <a:sym typeface="Lora"/>
              </a:rPr>
              <a:t>El </a:t>
            </a:r>
            <a:r>
              <a:rPr lang="es-ES" sz="3600" b="1" dirty="0" err="1">
                <a:solidFill>
                  <a:schemeClr val="lt1"/>
                </a:solidFill>
                <a:latin typeface="Lora"/>
                <a:ea typeface="Lora"/>
                <a:cs typeface="Lora"/>
                <a:sym typeface="Lora"/>
              </a:rPr>
              <a:t>Condor</a:t>
            </a:r>
            <a:r>
              <a:rPr lang="es-ES" sz="3600" b="1" dirty="0">
                <a:solidFill>
                  <a:schemeClr val="lt1"/>
                </a:solidFill>
                <a:latin typeface="Lora"/>
                <a:ea typeface="Lora"/>
                <a:cs typeface="Lora"/>
                <a:sym typeface="Lora"/>
              </a:rPr>
              <a:t> Urban Wild Park </a:t>
            </a:r>
            <a:r>
              <a:rPr lang="es-ES" sz="3600" dirty="0">
                <a:solidFill>
                  <a:schemeClr val="lt1"/>
                </a:solidFill>
                <a:latin typeface="Lora"/>
                <a:ea typeface="Lora"/>
                <a:cs typeface="Lora"/>
                <a:sym typeface="Lora"/>
              </a:rPr>
              <a:t>, que una vez fuera un emplazamiento industrial, ahora ofrece acceso a la costa y protección contra las inundaciones</a:t>
            </a:r>
            <a:endParaRPr lang="en-US" sz="36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500"/>
                                        <p:tgtEl>
                                          <p:spTgt spid="3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313"/>
        <p:cNvGrpSpPr/>
        <p:nvPr/>
      </p:nvGrpSpPr>
      <p:grpSpPr>
        <a:xfrm>
          <a:off x="0" y="0"/>
          <a:ext cx="0" cy="0"/>
          <a:chOff x="0" y="0"/>
          <a:chExt cx="0" cy="0"/>
        </a:xfrm>
      </p:grpSpPr>
      <p:pic>
        <p:nvPicPr>
          <p:cNvPr id="314" name="Shape 314"/>
          <p:cNvPicPr preferRelativeResize="0">
            <a:picLocks noGrp="1"/>
          </p:cNvPicPr>
          <p:nvPr>
            <p:ph type="pic" idx="2"/>
          </p:nvPr>
        </p:nvPicPr>
        <p:blipFill rotWithShape="1">
          <a:blip r:embed="rId3">
            <a:alphaModFix/>
          </a:blip>
          <a:srcRect/>
          <a:stretch/>
        </p:blipFill>
        <p:spPr>
          <a:xfrm>
            <a:off x="0" y="606227"/>
            <a:ext cx="24377649" cy="11659925"/>
          </a:xfrm>
          <a:prstGeom prst="rect">
            <a:avLst/>
          </a:prstGeom>
          <a:solidFill>
            <a:srgbClr val="F2F2F2"/>
          </a:solidFill>
          <a:ln>
            <a:noFill/>
          </a:ln>
        </p:spPr>
      </p:pic>
      <p:sp>
        <p:nvSpPr>
          <p:cNvPr id="315" name="Shape 315"/>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sp>
        <p:nvSpPr>
          <p:cNvPr id="316" name="Shape 316"/>
          <p:cNvSpPr/>
          <p:nvPr/>
        </p:nvSpPr>
        <p:spPr>
          <a:xfrm>
            <a:off x="0" y="10"/>
            <a:ext cx="24377649" cy="2088647"/>
          </a:xfrm>
          <a:prstGeom prst="rect">
            <a:avLst/>
          </a:prstGeom>
          <a:solidFill>
            <a:schemeClr val="lt1">
              <a:alpha val="7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17" name="Shape 317"/>
          <p:cNvSpPr txBox="1"/>
          <p:nvPr/>
        </p:nvSpPr>
        <p:spPr>
          <a:xfrm>
            <a:off x="1763258" y="488447"/>
            <a:ext cx="19825503" cy="1269541"/>
          </a:xfrm>
          <a:prstGeom prst="rect">
            <a:avLst/>
          </a:prstGeom>
          <a:noFill/>
          <a:ln>
            <a:noFill/>
          </a:ln>
        </p:spPr>
        <p:txBody>
          <a:bodyPr lIns="91425" tIns="45700" rIns="91425" bIns="45700" anchor="t" anchorCtr="0">
            <a:noAutofit/>
          </a:bodyPr>
          <a:lstStyle/>
          <a:p>
            <a:pPr lvl="0">
              <a:buClr>
                <a:schemeClr val="dk2"/>
              </a:buClr>
              <a:buSzPct val="25000"/>
            </a:pPr>
            <a:r>
              <a:rPr lang="es-ES" sz="6600" b="1" dirty="0">
                <a:solidFill>
                  <a:schemeClr val="dk2"/>
                </a:solidFill>
                <a:latin typeface="Montserrat"/>
                <a:ea typeface="Montserrat"/>
                <a:cs typeface="Montserrat"/>
                <a:sym typeface="Montserrat"/>
              </a:rPr>
              <a:t>UN BOSTON PREPARADO PARA EL CAMBIO CLIMÁTICO</a:t>
            </a:r>
          </a:p>
        </p:txBody>
      </p:sp>
      <p:sp>
        <p:nvSpPr>
          <p:cNvPr id="318" name="Shape 318"/>
          <p:cNvSpPr txBox="1"/>
          <p:nvPr/>
        </p:nvSpPr>
        <p:spPr>
          <a:xfrm>
            <a:off x="1769433" y="12263222"/>
            <a:ext cx="24415646" cy="2585322"/>
          </a:xfrm>
          <a:prstGeom prst="rect">
            <a:avLst/>
          </a:prstGeom>
          <a:noFill/>
          <a:ln>
            <a:noFill/>
          </a:ln>
        </p:spPr>
        <p:txBody>
          <a:bodyPr lIns="91425" tIns="45700" rIns="91425" bIns="45700" anchor="t" anchorCtr="0">
            <a:noAutofit/>
          </a:bodyPr>
          <a:lstStyle/>
          <a:p>
            <a:pPr lvl="0">
              <a:buClr>
                <a:srgbClr val="000000"/>
              </a:buClr>
              <a:buSzPct val="25000"/>
            </a:pPr>
            <a:r>
              <a:rPr lang="es-ES" sz="4000" dirty="0">
                <a:latin typeface="Lora"/>
                <a:ea typeface="Lora"/>
                <a:cs typeface="Lora"/>
                <a:sym typeface="Lora"/>
              </a:rPr>
              <a:t>Transito energía y demás sistemas esenciales fiables. Edificios seguros y cómodos</a:t>
            </a:r>
            <a:r>
              <a:rPr lang="en-US" sz="4000" b="0" i="0" u="none" strike="noStrike" cap="none" dirty="0">
                <a:solidFill>
                  <a:srgbClr val="000000"/>
                </a:solidFill>
                <a:latin typeface="Lora"/>
                <a:ea typeface="Lora"/>
                <a:cs typeface="Lora"/>
                <a:sym typeface="Lora"/>
              </a:rPr>
              <a:t>.</a:t>
            </a:r>
          </a:p>
        </p:txBody>
      </p:sp>
      <p:sp>
        <p:nvSpPr>
          <p:cNvPr id="319" name="Shape 319"/>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20" name="Shape 320"/>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9" name="矩形 17"/>
          <p:cNvSpPr/>
          <p:nvPr/>
        </p:nvSpPr>
        <p:spPr>
          <a:xfrm>
            <a:off x="4180114" y="4650378"/>
            <a:ext cx="2598511" cy="873987"/>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Paneles solares y micro-redes del distrito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0" name="矩形 18"/>
          <p:cNvSpPr/>
          <p:nvPr/>
        </p:nvSpPr>
        <p:spPr>
          <a:xfrm>
            <a:off x="1069975" y="6721475"/>
            <a:ext cx="2601913" cy="7921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Sistemas mecánicos elevados</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1" name="矩形 20"/>
          <p:cNvSpPr/>
          <p:nvPr/>
        </p:nvSpPr>
        <p:spPr>
          <a:xfrm>
            <a:off x="1488232" y="8169275"/>
            <a:ext cx="2202318" cy="807527"/>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Diseño resistente para los edificios</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2" name="矩形 19"/>
          <p:cNvSpPr/>
          <p:nvPr/>
        </p:nvSpPr>
        <p:spPr>
          <a:xfrm>
            <a:off x="5141913" y="8724900"/>
            <a:ext cx="2390775" cy="5635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Primer piso elevado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3" name="矩形 22"/>
          <p:cNvSpPr/>
          <p:nvPr/>
        </p:nvSpPr>
        <p:spPr>
          <a:xfrm>
            <a:off x="4739951" y="10767527"/>
            <a:ext cx="2478411" cy="1202348"/>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Sistema de </a:t>
            </a:r>
            <a:r>
              <a:rPr lang="es-CO" sz="1800" dirty="0" err="1">
                <a:solidFill>
                  <a:schemeClr val="bg1"/>
                </a:solidFill>
                <a:latin typeface="SimSun" panose="02010600030101010101" pitchFamily="2" charset="-122"/>
                <a:ea typeface="SimSun" panose="02010600030101010101" pitchFamily="2" charset="-122"/>
              </a:rPr>
              <a:t>biofiltración</a:t>
            </a:r>
            <a:r>
              <a:rPr lang="es-CO" sz="1800" dirty="0">
                <a:solidFill>
                  <a:schemeClr val="bg1"/>
                </a:solidFill>
                <a:latin typeface="SimSun" panose="02010600030101010101" pitchFamily="2" charset="-122"/>
                <a:ea typeface="SimSun" panose="02010600030101010101" pitchFamily="2" charset="-122"/>
              </a:rPr>
              <a:t> de infraestructura verde</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4" name="矩形 15"/>
          <p:cNvSpPr/>
          <p:nvPr/>
        </p:nvSpPr>
        <p:spPr>
          <a:xfrm>
            <a:off x="7218363" y="6183313"/>
            <a:ext cx="2289175" cy="933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La adaptación como herramienta para el desarrollo económico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5" name="矩形 16"/>
          <p:cNvSpPr/>
          <p:nvPr/>
        </p:nvSpPr>
        <p:spPr>
          <a:xfrm>
            <a:off x="7218363" y="7354888"/>
            <a:ext cx="2754312" cy="7762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Programa de preparación para pequeños negocios</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6" name="矩形 14"/>
          <p:cNvSpPr/>
          <p:nvPr/>
        </p:nvSpPr>
        <p:spPr>
          <a:xfrm>
            <a:off x="12077700" y="4930775"/>
            <a:ext cx="2973388" cy="7286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Iniciativa educativa y de compromiso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7" name="矩形 23"/>
          <p:cNvSpPr/>
          <p:nvPr/>
        </p:nvSpPr>
        <p:spPr>
          <a:xfrm>
            <a:off x="15514638" y="7354888"/>
            <a:ext cx="1858962" cy="8143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defRPr/>
            </a:pPr>
            <a:r>
              <a:rPr lang="es-CO" sz="1800" dirty="0">
                <a:solidFill>
                  <a:schemeClr val="bg1"/>
                </a:solidFill>
                <a:latin typeface="SimSun" panose="02010600030101010101" pitchFamily="2" charset="-122"/>
                <a:ea typeface="SimSun" panose="02010600030101010101" pitchFamily="2" charset="-122"/>
              </a:rPr>
              <a:t>Barrera temporal </a:t>
            </a:r>
            <a:r>
              <a:rPr lang="es-CO" sz="1800" dirty="0" err="1">
                <a:solidFill>
                  <a:schemeClr val="bg1"/>
                </a:solidFill>
                <a:latin typeface="SimSun" panose="02010600030101010101" pitchFamily="2" charset="-122"/>
                <a:ea typeface="SimSun" panose="02010600030101010101" pitchFamily="2" charset="-122"/>
              </a:rPr>
              <a:t>parinundacionesa</a:t>
            </a:r>
            <a:r>
              <a:rPr lang="es-CO" sz="1800" dirty="0">
                <a:solidFill>
                  <a:schemeClr val="bg1"/>
                </a:solidFill>
                <a:latin typeface="SimSun" panose="02010600030101010101" pitchFamily="2" charset="-122"/>
                <a:ea typeface="SimSun" panose="02010600030101010101" pitchFamily="2" charset="-122"/>
              </a:rPr>
              <a:t> las</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8" name="矩形 6"/>
          <p:cNvSpPr/>
          <p:nvPr/>
        </p:nvSpPr>
        <p:spPr>
          <a:xfrm>
            <a:off x="8451850" y="4114800"/>
            <a:ext cx="2681288" cy="803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Zonificación para el cambio climático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19" name="矩形 26"/>
          <p:cNvSpPr/>
          <p:nvPr/>
        </p:nvSpPr>
        <p:spPr>
          <a:xfrm>
            <a:off x="17630775" y="4687888"/>
            <a:ext cx="2105025" cy="822325"/>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Barrera potencial para el puerto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20" name="矩形 27"/>
          <p:cNvSpPr/>
          <p:nvPr/>
        </p:nvSpPr>
        <p:spPr>
          <a:xfrm>
            <a:off x="19951700" y="5545138"/>
            <a:ext cx="2165350" cy="752475"/>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Protección contra inundaciones a escala de distrito</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21" name="矩形 24"/>
          <p:cNvSpPr/>
          <p:nvPr/>
        </p:nvSpPr>
        <p:spPr>
          <a:xfrm>
            <a:off x="17262475" y="8678863"/>
            <a:ext cx="2778125" cy="812800"/>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Parque costero protector e inundable</a:t>
            </a:r>
            <a:endParaRPr lang="zh-CN" altLang="en-US" sz="1800" dirty="0">
              <a:solidFill>
                <a:schemeClr val="bg1"/>
              </a:solidFill>
              <a:latin typeface="SimSun" panose="02010600030101010101" pitchFamily="2" charset="-122"/>
              <a:ea typeface="SimSun" panose="02010600030101010101" pitchFamily="2" charset="-122"/>
            </a:endParaRPr>
          </a:p>
        </p:txBody>
      </p:sp>
      <p:sp>
        <p:nvSpPr>
          <p:cNvPr id="22" name="矩形 25"/>
          <p:cNvSpPr/>
          <p:nvPr/>
        </p:nvSpPr>
        <p:spPr>
          <a:xfrm>
            <a:off x="13825538" y="10266363"/>
            <a:ext cx="2481262" cy="10302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1800" dirty="0">
                <a:solidFill>
                  <a:schemeClr val="bg1"/>
                </a:solidFill>
                <a:latin typeface="SimSun" panose="02010600030101010101" pitchFamily="2" charset="-122"/>
                <a:ea typeface="SimSun" panose="02010600030101010101" pitchFamily="2" charset="-122"/>
              </a:rPr>
              <a:t>Dosel urbano cuidado y ampliado</a:t>
            </a:r>
            <a:endParaRPr lang="zh-CN" altLang="en-US" sz="1800" dirty="0">
              <a:solidFill>
                <a:schemeClr val="bg1"/>
              </a:solidFill>
              <a:latin typeface="SimSun" panose="02010600030101010101" pitchFamily="2" charset="-122"/>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763258" y="488447"/>
            <a:ext cx="15431922"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i="0" u="none" strike="noStrike" cap="none" dirty="0">
                <a:solidFill>
                  <a:schemeClr val="dk2"/>
                </a:solidFill>
                <a:latin typeface="Montserrat"/>
                <a:ea typeface="Montserrat"/>
                <a:cs typeface="Montserrat"/>
                <a:sym typeface="Montserrat"/>
              </a:rPr>
              <a:t>LOS</a:t>
            </a:r>
            <a:r>
              <a:rPr lang="en-US" sz="6600" b="1" i="0" u="none" strike="noStrike" cap="none" dirty="0">
                <a:solidFill>
                  <a:schemeClr val="dk2"/>
                </a:solidFill>
                <a:latin typeface="Montserrat"/>
                <a:ea typeface="Montserrat"/>
                <a:cs typeface="Montserrat"/>
                <a:sym typeface="Montserrat"/>
              </a:rPr>
              <a:t> EFECTOS </a:t>
            </a:r>
            <a:r>
              <a:rPr lang="en-US" sz="6600" i="0" u="none" strike="noStrike" cap="none" dirty="0">
                <a:solidFill>
                  <a:schemeClr val="dk2"/>
                </a:solidFill>
                <a:latin typeface="Montserrat"/>
                <a:ea typeface="Montserrat"/>
                <a:cs typeface="Montserrat"/>
                <a:sym typeface="Montserrat"/>
              </a:rPr>
              <a:t>YA SE ESTÁN PRESENTANDO</a:t>
            </a:r>
          </a:p>
        </p:txBody>
      </p:sp>
      <p:sp>
        <p:nvSpPr>
          <p:cNvPr id="326" name="Shape 326"/>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27" name="Shape 327"/>
          <p:cNvPicPr preferRelativeResize="0"/>
          <p:nvPr/>
        </p:nvPicPr>
        <p:blipFill rotWithShape="1">
          <a:blip r:embed="rId3">
            <a:alphaModFix/>
          </a:blip>
          <a:srcRect/>
          <a:stretch/>
        </p:blipFill>
        <p:spPr>
          <a:xfrm>
            <a:off x="16605100" y="2608567"/>
            <a:ext cx="5461000" cy="7389299"/>
          </a:xfrm>
          <a:prstGeom prst="rect">
            <a:avLst/>
          </a:prstGeom>
          <a:noFill/>
          <a:ln>
            <a:noFill/>
          </a:ln>
        </p:spPr>
      </p:pic>
      <p:pic>
        <p:nvPicPr>
          <p:cNvPr id="328" name="Shape 328"/>
          <p:cNvPicPr preferRelativeResize="0"/>
          <p:nvPr/>
        </p:nvPicPr>
        <p:blipFill rotWithShape="1">
          <a:blip r:embed="rId4">
            <a:alphaModFix/>
          </a:blip>
          <a:srcRect/>
          <a:stretch/>
        </p:blipFill>
        <p:spPr>
          <a:xfrm>
            <a:off x="9397828" y="3089252"/>
            <a:ext cx="5834280" cy="7891069"/>
          </a:xfrm>
          <a:prstGeom prst="rect">
            <a:avLst/>
          </a:prstGeom>
          <a:noFill/>
          <a:ln>
            <a:noFill/>
          </a:ln>
        </p:spPr>
      </p:pic>
      <p:grpSp>
        <p:nvGrpSpPr>
          <p:cNvPr id="329" name="Shape 329"/>
          <p:cNvGrpSpPr/>
          <p:nvPr/>
        </p:nvGrpSpPr>
        <p:grpSpPr>
          <a:xfrm>
            <a:off x="2364875" y="4114799"/>
            <a:ext cx="5138020" cy="6507576"/>
            <a:chOff x="16057537" y="763506"/>
            <a:chExt cx="3373462" cy="4295788"/>
          </a:xfrm>
        </p:grpSpPr>
        <p:pic>
          <p:nvPicPr>
            <p:cNvPr id="330" name="Shape 330"/>
            <p:cNvPicPr preferRelativeResize="0"/>
            <p:nvPr/>
          </p:nvPicPr>
          <p:blipFill rotWithShape="1">
            <a:blip r:embed="rId5">
              <a:alphaModFix/>
            </a:blip>
            <a:srcRect/>
            <a:stretch/>
          </p:blipFill>
          <p:spPr>
            <a:xfrm>
              <a:off x="16342325" y="763506"/>
              <a:ext cx="3088674" cy="4295788"/>
            </a:xfrm>
            <a:prstGeom prst="rect">
              <a:avLst/>
            </a:prstGeom>
            <a:noFill/>
            <a:ln>
              <a:noFill/>
            </a:ln>
          </p:spPr>
        </p:pic>
        <p:sp>
          <p:nvSpPr>
            <p:cNvPr id="331" name="Shape 331"/>
            <p:cNvSpPr/>
            <p:nvPr/>
          </p:nvSpPr>
          <p:spPr>
            <a:xfrm>
              <a:off x="16057537" y="3331028"/>
              <a:ext cx="1054805" cy="112225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332" name="Shape 332"/>
          <p:cNvSpPr txBox="1"/>
          <p:nvPr/>
        </p:nvSpPr>
        <p:spPr>
          <a:xfrm>
            <a:off x="6748272" y="11130678"/>
            <a:ext cx="13057632" cy="8218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Lora"/>
              <a:buNone/>
            </a:pPr>
            <a:r>
              <a:rPr lang="en-US" sz="4000" b="1" i="0" u="none" strike="noStrike" cap="none" dirty="0">
                <a:solidFill>
                  <a:schemeClr val="dk2"/>
                </a:solidFill>
                <a:latin typeface="Lora"/>
                <a:ea typeface="Lora"/>
                <a:cs typeface="Lora"/>
                <a:sym typeface="Lora"/>
              </a:rPr>
              <a:t>Grupo </a:t>
            </a:r>
            <a:r>
              <a:rPr lang="en-US" sz="4000" b="1" i="0" u="none" strike="noStrike" cap="none" dirty="0" err="1">
                <a:solidFill>
                  <a:schemeClr val="dk2"/>
                </a:solidFill>
                <a:latin typeface="Lora"/>
                <a:ea typeface="Lora"/>
                <a:cs typeface="Lora"/>
                <a:sym typeface="Lora"/>
              </a:rPr>
              <a:t>Asesor</a:t>
            </a:r>
            <a:r>
              <a:rPr lang="en-US" sz="4000" b="1" i="0" u="none" strike="noStrike" cap="none" dirty="0">
                <a:solidFill>
                  <a:schemeClr val="dk2"/>
                </a:solidFill>
                <a:latin typeface="Lora"/>
                <a:ea typeface="Lora"/>
                <a:cs typeface="Lora"/>
                <a:sym typeface="Lora"/>
              </a:rPr>
              <a:t> de </a:t>
            </a:r>
            <a:r>
              <a:rPr lang="en-US" sz="4000" b="1" i="0" u="none" strike="noStrike" cap="none" dirty="0" err="1">
                <a:solidFill>
                  <a:schemeClr val="dk2"/>
                </a:solidFill>
                <a:latin typeface="Lora"/>
                <a:ea typeface="Lora"/>
                <a:cs typeface="Lora"/>
                <a:sym typeface="Lora"/>
              </a:rPr>
              <a:t>Investigaciones</a:t>
            </a:r>
            <a:r>
              <a:rPr lang="en-US" sz="4000" b="1" i="0" u="none" strike="noStrike" cap="none" dirty="0">
                <a:solidFill>
                  <a:schemeClr val="dk2"/>
                </a:solidFill>
                <a:latin typeface="Lora"/>
                <a:ea typeface="Lora"/>
                <a:cs typeface="Lora"/>
                <a:sym typeface="Lora"/>
              </a:rPr>
              <a:t> de Boston</a:t>
            </a:r>
          </a:p>
        </p:txBody>
      </p:sp>
      <p:sp>
        <p:nvSpPr>
          <p:cNvPr id="10" name="矩形 9"/>
          <p:cNvSpPr/>
          <p:nvPr/>
        </p:nvSpPr>
        <p:spPr>
          <a:xfrm>
            <a:off x="2917825" y="4114800"/>
            <a:ext cx="45847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n-US" sz="5400" dirty="0">
                <a:solidFill>
                  <a:srgbClr val="FFC000"/>
                </a:solidFill>
                <a:latin typeface="+mn-ea"/>
              </a:rPr>
              <a:t>Más </a:t>
            </a:r>
            <a:r>
              <a:rPr lang="en-US" sz="5400" dirty="0" err="1">
                <a:solidFill>
                  <a:srgbClr val="FFC000"/>
                </a:solidFill>
                <a:latin typeface="+mn-ea"/>
              </a:rPr>
              <a:t>días</a:t>
            </a:r>
            <a:r>
              <a:rPr lang="en-US" sz="5400" dirty="0">
                <a:solidFill>
                  <a:srgbClr val="FFC000"/>
                </a:solidFill>
                <a:latin typeface="+mn-ea"/>
              </a:rPr>
              <a:t> </a:t>
            </a:r>
            <a:r>
              <a:rPr lang="en-US" sz="5400" dirty="0" err="1">
                <a:solidFill>
                  <a:srgbClr val="FFC000"/>
                </a:solidFill>
                <a:latin typeface="+mn-ea"/>
              </a:rPr>
              <a:t>cálidos</a:t>
            </a:r>
            <a:endParaRPr lang="zh-CN" altLang="en-US" sz="23900" b="1" dirty="0">
              <a:solidFill>
                <a:srgbClr val="FFC000"/>
              </a:solidFill>
              <a:latin typeface="+mn-ea"/>
            </a:endParaRPr>
          </a:p>
        </p:txBody>
      </p:sp>
      <p:sp>
        <p:nvSpPr>
          <p:cNvPr id="11" name="矩形 10"/>
          <p:cNvSpPr/>
          <p:nvPr/>
        </p:nvSpPr>
        <p:spPr>
          <a:xfrm>
            <a:off x="8997950" y="3543300"/>
            <a:ext cx="5861050" cy="2424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5400" dirty="0">
                <a:solidFill>
                  <a:srgbClr val="FFC000"/>
                </a:solidFill>
                <a:latin typeface="+mn-ea"/>
              </a:rPr>
              <a:t>Aumento de las precipitaciones extremas</a:t>
            </a:r>
            <a:endParaRPr lang="zh-CN" altLang="en-US" sz="23900" b="1" dirty="0">
              <a:solidFill>
                <a:srgbClr val="FFC000"/>
              </a:solidFill>
              <a:latin typeface="+mn-ea"/>
            </a:endParaRPr>
          </a:p>
        </p:txBody>
      </p:sp>
      <p:sp>
        <p:nvSpPr>
          <p:cNvPr id="12" name="矩形 11"/>
          <p:cNvSpPr/>
          <p:nvPr/>
        </p:nvSpPr>
        <p:spPr>
          <a:xfrm>
            <a:off x="16354425" y="2608263"/>
            <a:ext cx="5133975" cy="3678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es-CO" sz="5400" dirty="0">
                <a:solidFill>
                  <a:srgbClr val="FFC000"/>
                </a:solidFill>
                <a:latin typeface="+mn-ea"/>
              </a:rPr>
              <a:t>Mayores niveles de elevación del nivel del mar</a:t>
            </a:r>
            <a:endParaRPr lang="zh-CN" altLang="en-US" sz="23900" b="1" dirty="0">
              <a:solidFill>
                <a:srgbClr val="FFC000"/>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15676403" y="2390544"/>
            <a:ext cx="7318797" cy="28263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Lora"/>
              <a:buNone/>
            </a:pPr>
            <a:r>
              <a:rPr lang="en-US" sz="3200" b="0" i="0" u="none" strike="noStrike" cap="none" dirty="0">
                <a:solidFill>
                  <a:srgbClr val="111E2D"/>
                </a:solidFill>
                <a:latin typeface="Lora"/>
                <a:ea typeface="Lora"/>
                <a:cs typeface="Lora"/>
                <a:sym typeface="Lora"/>
              </a:rPr>
              <a:t>Los </a:t>
            </a:r>
            <a:r>
              <a:rPr lang="en-US" sz="3200" b="0" i="0" u="none" strike="noStrike" cap="none" dirty="0" err="1">
                <a:solidFill>
                  <a:srgbClr val="111E2D"/>
                </a:solidFill>
                <a:latin typeface="Lora"/>
                <a:ea typeface="Lora"/>
                <a:cs typeface="Lora"/>
                <a:sym typeface="Lora"/>
              </a:rPr>
              <a:t>veranos</a:t>
            </a:r>
            <a:r>
              <a:rPr lang="en-US" sz="3200" b="0" i="0" u="none" strike="noStrike" cap="none" dirty="0">
                <a:solidFill>
                  <a:srgbClr val="111E2D"/>
                </a:solidFill>
                <a:latin typeface="Lora"/>
                <a:ea typeface="Lora"/>
                <a:cs typeface="Lora"/>
                <a:sym typeface="Lora"/>
              </a:rPr>
              <a:t> de Boston </a:t>
            </a:r>
            <a:r>
              <a:rPr lang="en-US" sz="3200" b="0" i="0" u="none" strike="noStrike" cap="none" dirty="0" err="1">
                <a:solidFill>
                  <a:srgbClr val="111E2D"/>
                </a:solidFill>
                <a:latin typeface="Lora"/>
                <a:ea typeface="Lora"/>
                <a:cs typeface="Lora"/>
                <a:sym typeface="Lora"/>
              </a:rPr>
              <a:t>podrían</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ser</a:t>
            </a:r>
            <a:r>
              <a:rPr lang="en-US" sz="3200" b="0" i="0" u="none" strike="noStrike" cap="none" dirty="0">
                <a:solidFill>
                  <a:srgbClr val="111E2D"/>
                </a:solidFill>
                <a:latin typeface="Lora"/>
                <a:ea typeface="Lora"/>
                <a:cs typeface="Lora"/>
                <a:sym typeface="Lora"/>
              </a:rPr>
              <a:t> tan </a:t>
            </a:r>
            <a:r>
              <a:rPr lang="en-US" sz="3200" b="0" i="0" u="none" strike="noStrike" cap="none" dirty="0" err="1">
                <a:solidFill>
                  <a:srgbClr val="111E2D"/>
                </a:solidFill>
                <a:latin typeface="Lora"/>
                <a:ea typeface="Lora"/>
                <a:cs typeface="Lora"/>
                <a:sym typeface="Lora"/>
              </a:rPr>
              <a:t>cálidos</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como</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los</a:t>
            </a:r>
            <a:r>
              <a:rPr lang="en-US" sz="3200" b="0" i="0" u="none" strike="noStrike" cap="none" dirty="0">
                <a:solidFill>
                  <a:srgbClr val="111E2D"/>
                </a:solidFill>
                <a:latin typeface="Lora"/>
                <a:ea typeface="Lora"/>
                <a:cs typeface="Lora"/>
                <a:sym typeface="Lora"/>
              </a:rPr>
              <a:t> de </a:t>
            </a:r>
            <a:r>
              <a:rPr lang="en-US" sz="3200" b="1" i="0" u="none" strike="noStrike" cap="none" dirty="0">
                <a:solidFill>
                  <a:srgbClr val="111E2D"/>
                </a:solidFill>
                <a:latin typeface="Lora"/>
                <a:ea typeface="Lora"/>
                <a:cs typeface="Lora"/>
                <a:sym typeface="Lora"/>
              </a:rPr>
              <a:t>Washington, D.C. </a:t>
            </a:r>
            <a:r>
              <a:rPr lang="en-US" sz="3200" b="1" i="0" u="none" strike="noStrike" cap="none" dirty="0" err="1">
                <a:solidFill>
                  <a:srgbClr val="111E2D"/>
                </a:solidFill>
                <a:latin typeface="Lora"/>
                <a:ea typeface="Lora"/>
                <a:cs typeface="Lora"/>
                <a:sym typeface="Lora"/>
              </a:rPr>
              <a:t>en</a:t>
            </a:r>
            <a:r>
              <a:rPr lang="en-US" sz="3200" b="1" i="0" u="none" strike="noStrike" cap="none" dirty="0">
                <a:solidFill>
                  <a:srgbClr val="111E2D"/>
                </a:solidFill>
                <a:latin typeface="Lora"/>
                <a:ea typeface="Lora"/>
                <a:cs typeface="Lora"/>
                <a:sym typeface="Lora"/>
              </a:rPr>
              <a:t> 5 </a:t>
            </a:r>
            <a:r>
              <a:rPr lang="en-US" sz="3200" b="1" i="0" u="none" strike="noStrike" cap="none" dirty="0" err="1">
                <a:solidFill>
                  <a:srgbClr val="111E2D"/>
                </a:solidFill>
                <a:latin typeface="Lora"/>
                <a:ea typeface="Lora"/>
                <a:cs typeface="Lora"/>
                <a:sym typeface="Lora"/>
              </a:rPr>
              <a:t>años</a:t>
            </a:r>
            <a:r>
              <a:rPr lang="en-US" sz="3200" b="0" i="0" u="none" strike="noStrike" cap="none" dirty="0">
                <a:solidFill>
                  <a:srgbClr val="111E2D"/>
                </a:solidFill>
                <a:latin typeface="Lora"/>
                <a:ea typeface="Lora"/>
                <a:cs typeface="Lora"/>
                <a:sym typeface="Lora"/>
              </a:rPr>
              <a:t>, y </a:t>
            </a:r>
            <a:r>
              <a:rPr lang="en-US" sz="3200" b="0" i="0" u="none" strike="noStrike" cap="none" dirty="0" err="1">
                <a:solidFill>
                  <a:srgbClr val="111E2D"/>
                </a:solidFill>
                <a:latin typeface="Lora"/>
                <a:ea typeface="Lora"/>
                <a:cs typeface="Lora"/>
                <a:sym typeface="Lora"/>
              </a:rPr>
              <a:t>como</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los</a:t>
            </a:r>
            <a:r>
              <a:rPr lang="en-US" sz="3200" b="0" i="0" u="none" strike="noStrike" cap="none" dirty="0">
                <a:solidFill>
                  <a:srgbClr val="111E2D"/>
                </a:solidFill>
                <a:latin typeface="Lora"/>
                <a:ea typeface="Lora"/>
                <a:cs typeface="Lora"/>
                <a:sym typeface="Lora"/>
              </a:rPr>
              <a:t> de </a:t>
            </a:r>
            <a:r>
              <a:rPr lang="en-US" sz="3200" b="1" i="0" u="none" strike="noStrike" cap="none" dirty="0">
                <a:solidFill>
                  <a:srgbClr val="111E2D"/>
                </a:solidFill>
                <a:latin typeface="Lora"/>
                <a:ea typeface="Lora"/>
                <a:cs typeface="Lora"/>
                <a:sym typeface="Lora"/>
              </a:rPr>
              <a:t>Birmingham, Alabama </a:t>
            </a:r>
            <a:r>
              <a:rPr lang="en-US" sz="3200" b="1" i="0" u="none" strike="noStrike" cap="none" dirty="0" err="1">
                <a:solidFill>
                  <a:srgbClr val="111E2D"/>
                </a:solidFill>
                <a:latin typeface="Lora"/>
                <a:ea typeface="Lora"/>
                <a:cs typeface="Lora"/>
                <a:sym typeface="Lora"/>
              </a:rPr>
              <a:t>en</a:t>
            </a:r>
            <a:r>
              <a:rPr lang="en-US" sz="3200" b="1" i="0" u="none" strike="noStrike" cap="none" dirty="0">
                <a:solidFill>
                  <a:srgbClr val="111E2D"/>
                </a:solidFill>
                <a:latin typeface="Lora"/>
                <a:ea typeface="Lora"/>
                <a:cs typeface="Lora"/>
                <a:sym typeface="Lora"/>
              </a:rPr>
              <a:t> 80</a:t>
            </a:r>
            <a:r>
              <a:rPr lang="en-US" sz="3200" b="0" i="0" u="none" strike="noStrike" cap="none" dirty="0">
                <a:solidFill>
                  <a:srgbClr val="111E2D"/>
                </a:solidFill>
                <a:latin typeface="Lora"/>
                <a:ea typeface="Lora"/>
                <a:cs typeface="Lora"/>
                <a:sym typeface="Lora"/>
              </a:rPr>
              <a:t>.</a:t>
            </a:r>
          </a:p>
        </p:txBody>
      </p:sp>
      <p:pic>
        <p:nvPicPr>
          <p:cNvPr id="339" name="Shape 339"/>
          <p:cNvPicPr preferRelativeResize="0"/>
          <p:nvPr/>
        </p:nvPicPr>
        <p:blipFill rotWithShape="1">
          <a:blip r:embed="rId3">
            <a:alphaModFix/>
          </a:blip>
          <a:srcRect/>
          <a:stretch/>
        </p:blipFill>
        <p:spPr>
          <a:xfrm>
            <a:off x="1542232" y="241700"/>
            <a:ext cx="964570" cy="1553743"/>
          </a:xfrm>
          <a:prstGeom prst="rect">
            <a:avLst/>
          </a:prstGeom>
          <a:noFill/>
          <a:ln>
            <a:noFill/>
          </a:ln>
        </p:spPr>
      </p:pic>
      <p:sp>
        <p:nvSpPr>
          <p:cNvPr id="340" name="Shape 340"/>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41" name="Shape 341"/>
          <p:cNvSpPr/>
          <p:nvPr/>
        </p:nvSpPr>
        <p:spPr>
          <a:xfrm>
            <a:off x="15157554" y="2147133"/>
            <a:ext cx="7837647" cy="2286004"/>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2" name="Shape 342"/>
          <p:cNvSpPr txBox="1"/>
          <p:nvPr/>
        </p:nvSpPr>
        <p:spPr>
          <a:xfrm>
            <a:off x="2938016" y="526927"/>
            <a:ext cx="10722000" cy="10157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dirty="0">
                <a:solidFill>
                  <a:schemeClr val="dk2"/>
                </a:solidFill>
                <a:latin typeface="Montserrat"/>
                <a:ea typeface="Montserrat"/>
                <a:cs typeface="Montserrat"/>
                <a:sym typeface="Montserrat"/>
              </a:rPr>
              <a:t>DÍAS </a:t>
            </a:r>
            <a:r>
              <a:rPr lang="en-US" sz="6600" dirty="0">
                <a:solidFill>
                  <a:schemeClr val="dk2"/>
                </a:solidFill>
                <a:latin typeface="Montserrat"/>
                <a:ea typeface="Montserrat"/>
                <a:cs typeface="Montserrat"/>
                <a:sym typeface="Montserrat"/>
              </a:rPr>
              <a:t>MÁS </a:t>
            </a:r>
            <a:r>
              <a:rPr lang="en-US" sz="6600" b="1" dirty="0">
                <a:solidFill>
                  <a:schemeClr val="dk2"/>
                </a:solidFill>
                <a:latin typeface="Montserrat"/>
                <a:ea typeface="Montserrat"/>
                <a:cs typeface="Montserrat"/>
                <a:sym typeface="Montserrat"/>
              </a:rPr>
              <a:t>CÁLIDOS</a:t>
            </a:r>
            <a:endParaRPr lang="en-US" sz="6600" b="1" i="0" u="none" strike="noStrike" cap="none" dirty="0">
              <a:solidFill>
                <a:schemeClr val="dk2"/>
              </a:solidFill>
              <a:latin typeface="Montserrat"/>
              <a:ea typeface="Montserrat"/>
              <a:cs typeface="Montserrat"/>
              <a:sym typeface="Montserrat"/>
            </a:endParaRPr>
          </a:p>
        </p:txBody>
      </p:sp>
      <p:pic>
        <p:nvPicPr>
          <p:cNvPr id="343" name="Shape 343"/>
          <p:cNvPicPr preferRelativeResize="0"/>
          <p:nvPr/>
        </p:nvPicPr>
        <p:blipFill rotWithShape="1">
          <a:blip r:embed="rId4">
            <a:alphaModFix/>
          </a:blip>
          <a:srcRect l="-47"/>
          <a:stretch/>
        </p:blipFill>
        <p:spPr>
          <a:xfrm>
            <a:off x="0" y="2088656"/>
            <a:ext cx="13898880" cy="11627343"/>
          </a:xfrm>
          <a:prstGeom prst="rect">
            <a:avLst/>
          </a:prstGeom>
          <a:noFill/>
          <a:ln>
            <a:noFill/>
          </a:ln>
        </p:spPr>
      </p:pic>
      <p:pic>
        <p:nvPicPr>
          <p:cNvPr id="344" name="Shape 344"/>
          <p:cNvPicPr preferRelativeResize="0"/>
          <p:nvPr/>
        </p:nvPicPr>
        <p:blipFill rotWithShape="1">
          <a:blip r:embed="rId5">
            <a:alphaModFix/>
          </a:blip>
          <a:srcRect/>
          <a:stretch/>
        </p:blipFill>
        <p:spPr>
          <a:xfrm>
            <a:off x="8725096" y="2970051"/>
            <a:ext cx="19056604" cy="11619235"/>
          </a:xfrm>
          <a:prstGeom prst="rect">
            <a:avLst/>
          </a:prstGeom>
          <a:noFill/>
          <a:ln>
            <a:noFill/>
          </a:ln>
        </p:spPr>
      </p:pic>
      <p:sp>
        <p:nvSpPr>
          <p:cNvPr id="9" name="文本框 1"/>
          <p:cNvSpPr txBox="1">
            <a:spLocks noChangeArrowheads="1"/>
          </p:cNvSpPr>
          <p:nvPr/>
        </p:nvSpPr>
        <p:spPr bwMode="auto">
          <a:xfrm>
            <a:off x="14457362" y="5470525"/>
            <a:ext cx="4746593"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3200" b="1" dirty="0">
                <a:latin typeface="+mn-ea"/>
                <a:ea typeface="+mn-ea"/>
              </a:rPr>
              <a:t>DÍAS DE MÁS DE 90 ° F </a:t>
            </a:r>
          </a:p>
          <a:p>
            <a:pPr>
              <a:buFontTx/>
              <a:buNone/>
            </a:pPr>
            <a:r>
              <a:rPr lang="es-CO" sz="2400" dirty="0">
                <a:latin typeface="+mn-ea"/>
                <a:ea typeface="+mn-ea"/>
              </a:rPr>
              <a:t>(al año)</a:t>
            </a:r>
            <a:endParaRPr lang="zh-CN" altLang="en-US" sz="2400" dirty="0">
              <a:latin typeface="+mn-ea"/>
              <a:ea typeface="+mn-ea"/>
            </a:endParaRPr>
          </a:p>
        </p:txBody>
      </p:sp>
      <p:sp>
        <p:nvSpPr>
          <p:cNvPr id="10" name="文本框 9"/>
          <p:cNvSpPr txBox="1">
            <a:spLocks noChangeArrowheads="1"/>
          </p:cNvSpPr>
          <p:nvPr/>
        </p:nvSpPr>
        <p:spPr bwMode="auto">
          <a:xfrm>
            <a:off x="22133703" y="5429187"/>
            <a:ext cx="1659358"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s-CO" sz="2400" b="1" dirty="0">
                <a:latin typeface="SimSun(body)"/>
                <a:ea typeface="+mn-ea"/>
              </a:rPr>
              <a:t>HASTA 33 DÍAS DE MÁS DE 100°</a:t>
            </a:r>
            <a:endParaRPr lang="zh-CN" altLang="en-US" sz="2400" b="1" dirty="0">
              <a:latin typeface="SimSun(body)"/>
              <a:ea typeface="+mn-ea"/>
            </a:endParaRPr>
          </a:p>
        </p:txBody>
      </p:sp>
      <p:sp>
        <p:nvSpPr>
          <p:cNvPr id="11" name="文本框 10"/>
          <p:cNvSpPr txBox="1">
            <a:spLocks noChangeArrowheads="1"/>
          </p:cNvSpPr>
          <p:nvPr/>
        </p:nvSpPr>
        <p:spPr bwMode="auto">
          <a:xfrm>
            <a:off x="15375295" y="12007009"/>
            <a:ext cx="16383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sz="2800" b="1" dirty="0">
                <a:latin typeface="SimSun(body)"/>
                <a:ea typeface="SimSun" panose="02010600030101010101" pitchFamily="2" charset="-122"/>
              </a:rPr>
              <a:t>AHORA</a:t>
            </a:r>
            <a:endParaRPr lang="zh-CN" altLang="en-US" sz="2800" b="1" dirty="0">
              <a:latin typeface="SimSun(body)"/>
              <a:ea typeface="SimSun" panose="02010600030101010101" pitchFamily="2" charset="-122"/>
            </a:endParaRPr>
          </a:p>
        </p:txBody>
      </p:sp>
      <p:sp>
        <p:nvSpPr>
          <p:cNvPr id="12" name="文本框 11"/>
          <p:cNvSpPr txBox="1">
            <a:spLocks noChangeArrowheads="1"/>
          </p:cNvSpPr>
          <p:nvPr/>
        </p:nvSpPr>
        <p:spPr bwMode="auto">
          <a:xfrm>
            <a:off x="15317756" y="11297397"/>
            <a:ext cx="1638300" cy="461665"/>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2400" b="1" dirty="0">
                <a:solidFill>
                  <a:schemeClr val="bg1"/>
                </a:solidFill>
                <a:latin typeface="SimSun(body)"/>
                <a:ea typeface="+mj-ea"/>
              </a:rPr>
              <a:t>11 </a:t>
            </a:r>
            <a:r>
              <a:rPr lang="en-US" sz="2400" b="1" dirty="0">
                <a:solidFill>
                  <a:schemeClr val="bg1"/>
                </a:solidFill>
                <a:latin typeface="SimSun(body)"/>
                <a:ea typeface="+mj-ea"/>
              </a:rPr>
              <a:t>DÍAS</a:t>
            </a:r>
            <a:endParaRPr lang="zh-CN" altLang="en-US" sz="2400" b="1" dirty="0">
              <a:solidFill>
                <a:schemeClr val="bg1"/>
              </a:solidFill>
              <a:latin typeface="SimSun(body)"/>
              <a:ea typeface="+mj-ea"/>
            </a:endParaRPr>
          </a:p>
        </p:txBody>
      </p:sp>
      <p:sp>
        <p:nvSpPr>
          <p:cNvPr id="13" name="文本框 12"/>
          <p:cNvSpPr txBox="1">
            <a:spLocks noChangeArrowheads="1"/>
          </p:cNvSpPr>
          <p:nvPr/>
        </p:nvSpPr>
        <p:spPr bwMode="auto">
          <a:xfrm>
            <a:off x="17565656" y="9454309"/>
            <a:ext cx="1638300" cy="830997"/>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2400" b="1" dirty="0">
                <a:solidFill>
                  <a:schemeClr val="bg1"/>
                </a:solidFill>
                <a:latin typeface="SimSun(body)"/>
                <a:ea typeface="+mj-ea"/>
              </a:rPr>
              <a:t>20 </a:t>
            </a:r>
            <a:r>
              <a:rPr lang="en-US" sz="2400" b="1" dirty="0">
                <a:solidFill>
                  <a:schemeClr val="bg1"/>
                </a:solidFill>
                <a:latin typeface="SimSun(body)"/>
                <a:ea typeface="+mj-ea"/>
              </a:rPr>
              <a:t>A</a:t>
            </a:r>
            <a:r>
              <a:rPr lang="zh-CN" altLang="en-US" sz="2400" b="1" dirty="0">
                <a:solidFill>
                  <a:schemeClr val="bg1"/>
                </a:solidFill>
                <a:latin typeface="SimSun(body)"/>
                <a:ea typeface="+mj-ea"/>
              </a:rPr>
              <a:t> </a:t>
            </a:r>
            <a:r>
              <a:rPr lang="zh-CN" altLang="zh-CN" sz="2400" b="1" dirty="0">
                <a:solidFill>
                  <a:schemeClr val="bg1"/>
                </a:solidFill>
                <a:latin typeface="SimSun(body)"/>
                <a:ea typeface="+mj-ea"/>
              </a:rPr>
              <a:t>40 </a:t>
            </a:r>
            <a:endParaRPr lang="en-US" altLang="zh-CN" sz="2400" b="1" dirty="0">
              <a:solidFill>
                <a:schemeClr val="bg1"/>
              </a:solidFill>
              <a:latin typeface="SimSun(body)"/>
              <a:ea typeface="+mj-ea"/>
            </a:endParaRPr>
          </a:p>
          <a:p>
            <a:pPr algn="ctr">
              <a:buFontTx/>
              <a:buNone/>
            </a:pPr>
            <a:r>
              <a:rPr lang="en-US" sz="2400" b="1" dirty="0">
                <a:solidFill>
                  <a:schemeClr val="bg1"/>
                </a:solidFill>
                <a:latin typeface="SimSun(body)"/>
                <a:ea typeface="+mj-ea"/>
              </a:rPr>
              <a:t>DÍAS</a:t>
            </a:r>
            <a:endParaRPr lang="zh-CN" altLang="en-US" sz="2400" b="1" dirty="0">
              <a:solidFill>
                <a:schemeClr val="bg1"/>
              </a:solidFill>
              <a:latin typeface="SimSun(body)"/>
              <a:ea typeface="+mj-ea"/>
            </a:endParaRPr>
          </a:p>
        </p:txBody>
      </p:sp>
      <p:sp>
        <p:nvSpPr>
          <p:cNvPr id="14" name="文本框 13"/>
          <p:cNvSpPr txBox="1">
            <a:spLocks noChangeArrowheads="1"/>
          </p:cNvSpPr>
          <p:nvPr/>
        </p:nvSpPr>
        <p:spPr bwMode="auto">
          <a:xfrm>
            <a:off x="19851656" y="7374684"/>
            <a:ext cx="1638300" cy="830997"/>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FontTx/>
              <a:buNone/>
            </a:pPr>
            <a:r>
              <a:rPr lang="zh-CN" altLang="zh-CN" sz="2400" b="1" dirty="0">
                <a:solidFill>
                  <a:schemeClr val="bg1"/>
                </a:solidFill>
                <a:latin typeface="SimSun(body)"/>
                <a:ea typeface="+mj-ea"/>
              </a:rPr>
              <a:t>25 </a:t>
            </a:r>
            <a:r>
              <a:rPr lang="en-US" sz="2400" b="1" dirty="0">
                <a:solidFill>
                  <a:schemeClr val="bg1"/>
                </a:solidFill>
                <a:latin typeface="SimSun(body)"/>
                <a:ea typeface="+mj-ea"/>
              </a:rPr>
              <a:t>A</a:t>
            </a:r>
            <a:r>
              <a:rPr lang="zh-CN" altLang="en-US" sz="2400" b="1" dirty="0">
                <a:solidFill>
                  <a:schemeClr val="bg1"/>
                </a:solidFill>
                <a:latin typeface="SimSun(body)"/>
                <a:ea typeface="+mj-ea"/>
              </a:rPr>
              <a:t> </a:t>
            </a:r>
            <a:r>
              <a:rPr lang="zh-CN" altLang="zh-CN" sz="2400" b="1" dirty="0">
                <a:solidFill>
                  <a:schemeClr val="bg1"/>
                </a:solidFill>
                <a:latin typeface="SimSun(body)"/>
                <a:ea typeface="+mj-ea"/>
              </a:rPr>
              <a:t>90 </a:t>
            </a:r>
            <a:r>
              <a:rPr lang="en-US" sz="2400" b="1" dirty="0">
                <a:solidFill>
                  <a:schemeClr val="bg1"/>
                </a:solidFill>
                <a:latin typeface="SimSun(body)"/>
                <a:ea typeface="+mj-ea"/>
              </a:rPr>
              <a:t>DÍAS</a:t>
            </a:r>
            <a:endParaRPr lang="zh-CN" altLang="en-US" sz="2400" b="1" dirty="0">
              <a:solidFill>
                <a:schemeClr val="bg1"/>
              </a:solidFill>
              <a:latin typeface="SimSun(body)"/>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2812</Words>
  <Application>Microsoft Office PowerPoint</Application>
  <PresentationFormat>Custom</PresentationFormat>
  <Paragraphs>361</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SimSun</vt:lpstr>
      <vt:lpstr>SimSun</vt:lpstr>
      <vt:lpstr>SimSun(body)</vt:lpstr>
      <vt:lpstr>Arial</vt:lpstr>
      <vt:lpstr>Calibri</vt:lpstr>
      <vt:lpstr>Lato</vt:lpstr>
      <vt:lpstr>Lora</vt:lpstr>
      <vt:lpstr>Montserrat</vt:lpstr>
      <vt:lpstr>Noto Sans Symbols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luz s bordenkircher</dc:creator>
  <cp:lastModifiedBy>Muneeb Rahman</cp:lastModifiedBy>
  <cp:revision>46</cp:revision>
  <dcterms:modified xsi:type="dcterms:W3CDTF">2017-04-19T19:53:55Z</dcterms:modified>
</cp:coreProperties>
</file>