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0" r:id="rId5"/>
    <p:sldId id="261" r:id="rId6"/>
    <p:sldId id="259"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0CF3BF4-350F-466D-A20D-35AA60FFEFDD}">
          <p14:sldIdLst>
            <p14:sldId id="256"/>
            <p14:sldId id="258"/>
            <p14:sldId id="257"/>
            <p14:sldId id="260"/>
            <p14:sldId id="261"/>
          </p14:sldIdLst>
        </p14:section>
        <p14:section name="Untitled Section" id="{394DDAC7-4EF2-40EA-807B-E7F1331F7929}">
          <p14:sldIdLst>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F1453-5B1D-45EA-9D40-5DAD90CEE6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45194-90F3-4CE1-9BD8-703F2F3BFA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207853-38D2-42A3-84EB-F74F28BF66A6}"/>
              </a:ext>
            </a:extLst>
          </p:cNvPr>
          <p:cNvSpPr>
            <a:spLocks noGrp="1"/>
          </p:cNvSpPr>
          <p:nvPr>
            <p:ph type="dt" sz="half" idx="10"/>
          </p:nvPr>
        </p:nvSpPr>
        <p:spPr/>
        <p:txBody>
          <a:bodyPr/>
          <a:lstStyle/>
          <a:p>
            <a:fld id="{DBBFFA89-0D90-4F56-B0FA-91AF048E4E9B}" type="datetimeFigureOut">
              <a:rPr lang="en-US" smtClean="0"/>
              <a:t>10/25/2021</a:t>
            </a:fld>
            <a:endParaRPr lang="en-US"/>
          </a:p>
        </p:txBody>
      </p:sp>
      <p:sp>
        <p:nvSpPr>
          <p:cNvPr id="5" name="Footer Placeholder 4">
            <a:extLst>
              <a:ext uri="{FF2B5EF4-FFF2-40B4-BE49-F238E27FC236}">
                <a16:creationId xmlns:a16="http://schemas.microsoft.com/office/drawing/2014/main" id="{BA9D3716-2EF6-4BFB-9F7D-8D3030E88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AB3FB8-EDD5-4E4E-92F0-A49E542F3927}"/>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3745264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5B2B5-407A-4D98-97CE-3C8653E831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58C882-715E-4519-85D2-D31F8108B0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911264-B463-4577-9E2D-4479ED932F01}"/>
              </a:ext>
            </a:extLst>
          </p:cNvPr>
          <p:cNvSpPr>
            <a:spLocks noGrp="1"/>
          </p:cNvSpPr>
          <p:nvPr>
            <p:ph type="dt" sz="half" idx="10"/>
          </p:nvPr>
        </p:nvSpPr>
        <p:spPr/>
        <p:txBody>
          <a:bodyPr/>
          <a:lstStyle/>
          <a:p>
            <a:fld id="{DBBFFA89-0D90-4F56-B0FA-91AF048E4E9B}" type="datetimeFigureOut">
              <a:rPr lang="en-US" smtClean="0"/>
              <a:t>10/25/2021</a:t>
            </a:fld>
            <a:endParaRPr lang="en-US"/>
          </a:p>
        </p:txBody>
      </p:sp>
      <p:sp>
        <p:nvSpPr>
          <p:cNvPr id="5" name="Footer Placeholder 4">
            <a:extLst>
              <a:ext uri="{FF2B5EF4-FFF2-40B4-BE49-F238E27FC236}">
                <a16:creationId xmlns:a16="http://schemas.microsoft.com/office/drawing/2014/main" id="{E289815C-84D2-4F40-8714-257CD7CF7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1A313-9614-4677-A226-6E729EDD81B5}"/>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3714347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A93DBB-1D08-44B7-9997-1863BAA5AD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CCC8EA-DE78-4C89-8084-858A23E38D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36AD7-974A-4DF9-94FB-91E2AB85F1D4}"/>
              </a:ext>
            </a:extLst>
          </p:cNvPr>
          <p:cNvSpPr>
            <a:spLocks noGrp="1"/>
          </p:cNvSpPr>
          <p:nvPr>
            <p:ph type="dt" sz="half" idx="10"/>
          </p:nvPr>
        </p:nvSpPr>
        <p:spPr/>
        <p:txBody>
          <a:bodyPr/>
          <a:lstStyle/>
          <a:p>
            <a:fld id="{DBBFFA89-0D90-4F56-B0FA-91AF048E4E9B}" type="datetimeFigureOut">
              <a:rPr lang="en-US" smtClean="0"/>
              <a:t>10/25/2021</a:t>
            </a:fld>
            <a:endParaRPr lang="en-US"/>
          </a:p>
        </p:txBody>
      </p:sp>
      <p:sp>
        <p:nvSpPr>
          <p:cNvPr id="5" name="Footer Placeholder 4">
            <a:extLst>
              <a:ext uri="{FF2B5EF4-FFF2-40B4-BE49-F238E27FC236}">
                <a16:creationId xmlns:a16="http://schemas.microsoft.com/office/drawing/2014/main" id="{18C8B12C-B437-44A3-914D-D379F4F17A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92554-7F9B-4C42-BF2A-4301020F594B}"/>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460907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11F7D-769C-4502-8632-3FF26BCF0C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0C97E7-8A30-4DA7-B4A3-B11117AC1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CBEF5-22A1-4EBB-888E-3C84B6FE3EA8}"/>
              </a:ext>
            </a:extLst>
          </p:cNvPr>
          <p:cNvSpPr>
            <a:spLocks noGrp="1"/>
          </p:cNvSpPr>
          <p:nvPr>
            <p:ph type="dt" sz="half" idx="10"/>
          </p:nvPr>
        </p:nvSpPr>
        <p:spPr/>
        <p:txBody>
          <a:bodyPr/>
          <a:lstStyle/>
          <a:p>
            <a:fld id="{DBBFFA89-0D90-4F56-B0FA-91AF048E4E9B}" type="datetimeFigureOut">
              <a:rPr lang="en-US" smtClean="0"/>
              <a:t>10/25/2021</a:t>
            </a:fld>
            <a:endParaRPr lang="en-US"/>
          </a:p>
        </p:txBody>
      </p:sp>
      <p:sp>
        <p:nvSpPr>
          <p:cNvPr id="5" name="Footer Placeholder 4">
            <a:extLst>
              <a:ext uri="{FF2B5EF4-FFF2-40B4-BE49-F238E27FC236}">
                <a16:creationId xmlns:a16="http://schemas.microsoft.com/office/drawing/2014/main" id="{2DF8720C-1F76-44A5-A865-8C1DD819D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56966-2AB1-4D36-BCAC-EBAD30F5FBFE}"/>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457571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80893-2A2C-42F5-99E5-9754C9FCB4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6AE03A-A3E2-400F-B5EE-02AE70FD92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BD2483-E3E9-4514-94A7-775B6011390E}"/>
              </a:ext>
            </a:extLst>
          </p:cNvPr>
          <p:cNvSpPr>
            <a:spLocks noGrp="1"/>
          </p:cNvSpPr>
          <p:nvPr>
            <p:ph type="dt" sz="half" idx="10"/>
          </p:nvPr>
        </p:nvSpPr>
        <p:spPr/>
        <p:txBody>
          <a:bodyPr/>
          <a:lstStyle/>
          <a:p>
            <a:fld id="{DBBFFA89-0D90-4F56-B0FA-91AF048E4E9B}" type="datetimeFigureOut">
              <a:rPr lang="en-US" smtClean="0"/>
              <a:t>10/25/2021</a:t>
            </a:fld>
            <a:endParaRPr lang="en-US"/>
          </a:p>
        </p:txBody>
      </p:sp>
      <p:sp>
        <p:nvSpPr>
          <p:cNvPr id="5" name="Footer Placeholder 4">
            <a:extLst>
              <a:ext uri="{FF2B5EF4-FFF2-40B4-BE49-F238E27FC236}">
                <a16:creationId xmlns:a16="http://schemas.microsoft.com/office/drawing/2014/main" id="{53D65414-2EF7-4A3E-9611-52F5C73371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46926-CF9D-483F-90A2-9CC64078ED72}"/>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2826244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E607E-04AD-49F4-BCFA-1BDF8FC87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4B398-A601-471A-8E12-DF4C09654D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B5B5A1-6B9E-4854-B35F-5A78884620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EC32CF-298A-4584-99CB-ABB3BC346C70}"/>
              </a:ext>
            </a:extLst>
          </p:cNvPr>
          <p:cNvSpPr>
            <a:spLocks noGrp="1"/>
          </p:cNvSpPr>
          <p:nvPr>
            <p:ph type="dt" sz="half" idx="10"/>
          </p:nvPr>
        </p:nvSpPr>
        <p:spPr/>
        <p:txBody>
          <a:bodyPr/>
          <a:lstStyle/>
          <a:p>
            <a:fld id="{DBBFFA89-0D90-4F56-B0FA-91AF048E4E9B}" type="datetimeFigureOut">
              <a:rPr lang="en-US" smtClean="0"/>
              <a:t>10/25/2021</a:t>
            </a:fld>
            <a:endParaRPr lang="en-US"/>
          </a:p>
        </p:txBody>
      </p:sp>
      <p:sp>
        <p:nvSpPr>
          <p:cNvPr id="6" name="Footer Placeholder 5">
            <a:extLst>
              <a:ext uri="{FF2B5EF4-FFF2-40B4-BE49-F238E27FC236}">
                <a16:creationId xmlns:a16="http://schemas.microsoft.com/office/drawing/2014/main" id="{970A825E-F444-4FDD-8BB2-FF1C5C2B8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12F89D-30AB-461B-AE58-0337FA725A54}"/>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3895902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56DF-56E8-456F-9E80-3EEBE289D6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154F00-3FE8-43B4-A8D5-8B40CBC31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A86488-6CDD-46C2-BF3D-15994096BA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0AEAEC-51B6-4B61-85CE-CC88DB6B2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AB87B2-FFD1-421E-9982-CF0F9C9137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0E3790-0095-4190-8004-6AB65F0028D9}"/>
              </a:ext>
            </a:extLst>
          </p:cNvPr>
          <p:cNvSpPr>
            <a:spLocks noGrp="1"/>
          </p:cNvSpPr>
          <p:nvPr>
            <p:ph type="dt" sz="half" idx="10"/>
          </p:nvPr>
        </p:nvSpPr>
        <p:spPr/>
        <p:txBody>
          <a:bodyPr/>
          <a:lstStyle/>
          <a:p>
            <a:fld id="{DBBFFA89-0D90-4F56-B0FA-91AF048E4E9B}" type="datetimeFigureOut">
              <a:rPr lang="en-US" smtClean="0"/>
              <a:t>10/25/2021</a:t>
            </a:fld>
            <a:endParaRPr lang="en-US"/>
          </a:p>
        </p:txBody>
      </p:sp>
      <p:sp>
        <p:nvSpPr>
          <p:cNvPr id="8" name="Footer Placeholder 7">
            <a:extLst>
              <a:ext uri="{FF2B5EF4-FFF2-40B4-BE49-F238E27FC236}">
                <a16:creationId xmlns:a16="http://schemas.microsoft.com/office/drawing/2014/main" id="{7EC87D88-35A6-4AB5-8F45-9C7824B79F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AA6F0F-A261-4B60-B0A5-036091A588D7}"/>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2589040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D8D17-BE0D-4E4F-9B65-A057B51480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C55B49-2F2F-43A3-A506-C2191B51F56E}"/>
              </a:ext>
            </a:extLst>
          </p:cNvPr>
          <p:cNvSpPr>
            <a:spLocks noGrp="1"/>
          </p:cNvSpPr>
          <p:nvPr>
            <p:ph type="dt" sz="half" idx="10"/>
          </p:nvPr>
        </p:nvSpPr>
        <p:spPr/>
        <p:txBody>
          <a:bodyPr/>
          <a:lstStyle/>
          <a:p>
            <a:fld id="{DBBFFA89-0D90-4F56-B0FA-91AF048E4E9B}" type="datetimeFigureOut">
              <a:rPr lang="en-US" smtClean="0"/>
              <a:t>10/25/2021</a:t>
            </a:fld>
            <a:endParaRPr lang="en-US"/>
          </a:p>
        </p:txBody>
      </p:sp>
      <p:sp>
        <p:nvSpPr>
          <p:cNvPr id="4" name="Footer Placeholder 3">
            <a:extLst>
              <a:ext uri="{FF2B5EF4-FFF2-40B4-BE49-F238E27FC236}">
                <a16:creationId xmlns:a16="http://schemas.microsoft.com/office/drawing/2014/main" id="{2BD7C1B7-BDB9-4E80-BB8A-4141C2D04F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C6FA1B-535D-4D23-94F5-31E5F03E1D48}"/>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1939391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4A492D-3C13-4F77-ADD2-2EB281CE5120}"/>
              </a:ext>
            </a:extLst>
          </p:cNvPr>
          <p:cNvSpPr>
            <a:spLocks noGrp="1"/>
          </p:cNvSpPr>
          <p:nvPr>
            <p:ph type="dt" sz="half" idx="10"/>
          </p:nvPr>
        </p:nvSpPr>
        <p:spPr/>
        <p:txBody>
          <a:bodyPr/>
          <a:lstStyle/>
          <a:p>
            <a:fld id="{DBBFFA89-0D90-4F56-B0FA-91AF048E4E9B}" type="datetimeFigureOut">
              <a:rPr lang="en-US" smtClean="0"/>
              <a:t>10/25/2021</a:t>
            </a:fld>
            <a:endParaRPr lang="en-US"/>
          </a:p>
        </p:txBody>
      </p:sp>
      <p:sp>
        <p:nvSpPr>
          <p:cNvPr id="3" name="Footer Placeholder 2">
            <a:extLst>
              <a:ext uri="{FF2B5EF4-FFF2-40B4-BE49-F238E27FC236}">
                <a16:creationId xmlns:a16="http://schemas.microsoft.com/office/drawing/2014/main" id="{F026652B-1FD1-4F8D-95C3-22D6859DD2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48629E-375B-4E49-9162-210DB76D7014}"/>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176744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8ED45-E500-44F9-A2AD-C7082C52B7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9A784-C672-4F95-99AD-BC98B13A93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25088-4ABB-48F4-ABF3-8CE0E3540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37E5F9-FCF0-4B84-B188-600154685F63}"/>
              </a:ext>
            </a:extLst>
          </p:cNvPr>
          <p:cNvSpPr>
            <a:spLocks noGrp="1"/>
          </p:cNvSpPr>
          <p:nvPr>
            <p:ph type="dt" sz="half" idx="10"/>
          </p:nvPr>
        </p:nvSpPr>
        <p:spPr/>
        <p:txBody>
          <a:bodyPr/>
          <a:lstStyle/>
          <a:p>
            <a:fld id="{DBBFFA89-0D90-4F56-B0FA-91AF048E4E9B}" type="datetimeFigureOut">
              <a:rPr lang="en-US" smtClean="0"/>
              <a:t>10/25/2021</a:t>
            </a:fld>
            <a:endParaRPr lang="en-US"/>
          </a:p>
        </p:txBody>
      </p:sp>
      <p:sp>
        <p:nvSpPr>
          <p:cNvPr id="6" name="Footer Placeholder 5">
            <a:extLst>
              <a:ext uri="{FF2B5EF4-FFF2-40B4-BE49-F238E27FC236}">
                <a16:creationId xmlns:a16="http://schemas.microsoft.com/office/drawing/2014/main" id="{5982CA14-8C38-49C3-9905-CBBD415AE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2AF8-42B4-4E87-B1F1-42C4AC5E20A2}"/>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3361351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AD4EB-6842-4C2A-A36E-4CFDFA0988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31EDE5-36D3-4944-B206-343EF1EEE3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A9BE4A-71B7-4AB2-B90A-808A00702F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3102B4-5C38-4816-8BA2-6FCBBDDD8D13}"/>
              </a:ext>
            </a:extLst>
          </p:cNvPr>
          <p:cNvSpPr>
            <a:spLocks noGrp="1"/>
          </p:cNvSpPr>
          <p:nvPr>
            <p:ph type="dt" sz="half" idx="10"/>
          </p:nvPr>
        </p:nvSpPr>
        <p:spPr/>
        <p:txBody>
          <a:bodyPr/>
          <a:lstStyle/>
          <a:p>
            <a:fld id="{DBBFFA89-0D90-4F56-B0FA-91AF048E4E9B}" type="datetimeFigureOut">
              <a:rPr lang="en-US" smtClean="0"/>
              <a:t>10/25/2021</a:t>
            </a:fld>
            <a:endParaRPr lang="en-US"/>
          </a:p>
        </p:txBody>
      </p:sp>
      <p:sp>
        <p:nvSpPr>
          <p:cNvPr id="6" name="Footer Placeholder 5">
            <a:extLst>
              <a:ext uri="{FF2B5EF4-FFF2-40B4-BE49-F238E27FC236}">
                <a16:creationId xmlns:a16="http://schemas.microsoft.com/office/drawing/2014/main" id="{84E1C8F6-5E71-4943-9723-F9A6443675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FF7184-7705-439D-AEC6-456F6690B9DC}"/>
              </a:ext>
            </a:extLst>
          </p:cNvPr>
          <p:cNvSpPr>
            <a:spLocks noGrp="1"/>
          </p:cNvSpPr>
          <p:nvPr>
            <p:ph type="sldNum" sz="quarter" idx="12"/>
          </p:nvPr>
        </p:nvSpPr>
        <p:spPr/>
        <p:txBody>
          <a:bodyPr/>
          <a:lstStyle/>
          <a:p>
            <a:fld id="{E33A7B79-9AE2-4BA6-8CA9-C04CB1E920C2}" type="slidenum">
              <a:rPr lang="en-US" smtClean="0"/>
              <a:t>‹#›</a:t>
            </a:fld>
            <a:endParaRPr lang="en-US"/>
          </a:p>
        </p:txBody>
      </p:sp>
    </p:spTree>
    <p:extLst>
      <p:ext uri="{BB962C8B-B14F-4D97-AF65-F5344CB8AC3E}">
        <p14:creationId xmlns:p14="http://schemas.microsoft.com/office/powerpoint/2010/main" val="260220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E82E6-01F7-482C-A875-7EADDA84C4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B782-EC9C-4637-9483-5E66BB5C41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E9364-5CBE-4812-BAA7-B2F1B52A4F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FFA89-0D90-4F56-B0FA-91AF048E4E9B}" type="datetimeFigureOut">
              <a:rPr lang="en-US" smtClean="0"/>
              <a:t>10/25/2021</a:t>
            </a:fld>
            <a:endParaRPr lang="en-US"/>
          </a:p>
        </p:txBody>
      </p:sp>
      <p:sp>
        <p:nvSpPr>
          <p:cNvPr id="5" name="Footer Placeholder 4">
            <a:extLst>
              <a:ext uri="{FF2B5EF4-FFF2-40B4-BE49-F238E27FC236}">
                <a16:creationId xmlns:a16="http://schemas.microsoft.com/office/drawing/2014/main" id="{F235720D-AC10-42A3-8E0A-47CF58F82C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37E732-BA27-45FD-9DB3-0ED2FB54F4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3A7B79-9AE2-4BA6-8CA9-C04CB1E920C2}" type="slidenum">
              <a:rPr lang="en-US" smtClean="0"/>
              <a:t>‹#›</a:t>
            </a:fld>
            <a:endParaRPr lang="en-US"/>
          </a:p>
        </p:txBody>
      </p:sp>
    </p:spTree>
    <p:extLst>
      <p:ext uri="{BB962C8B-B14F-4D97-AF65-F5344CB8AC3E}">
        <p14:creationId xmlns:p14="http://schemas.microsoft.com/office/powerpoint/2010/main" val="4100670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73055BD-D845-4FED-9832-1F29F0D4D47F}"/>
              </a:ext>
            </a:extLst>
          </p:cNvPr>
          <p:cNvSpPr>
            <a:spLocks noGrp="1"/>
          </p:cNvSpPr>
          <p:nvPr>
            <p:ph type="ctrTitle"/>
          </p:nvPr>
        </p:nvSpPr>
        <p:spPr>
          <a:xfrm>
            <a:off x="2555631" y="1441938"/>
            <a:ext cx="7080738" cy="3974124"/>
          </a:xfrm>
        </p:spPr>
        <p:txBody>
          <a:bodyPr vert="horz" lIns="91440" tIns="45720" rIns="91440" bIns="45720" rtlCol="0" anchor="ctr">
            <a:normAutofit/>
          </a:bodyPr>
          <a:lstStyle/>
          <a:p>
            <a:r>
              <a:rPr lang="en-US" sz="5400">
                <a:solidFill>
                  <a:schemeClr val="bg1">
                    <a:lumMod val="95000"/>
                    <a:lumOff val="5000"/>
                  </a:schemeClr>
                </a:solidFill>
              </a:rPr>
              <a:t>613 MASS AVE REAR DECK UPGRADES</a:t>
            </a:r>
          </a:p>
        </p:txBody>
      </p:sp>
    </p:spTree>
    <p:extLst>
      <p:ext uri="{BB962C8B-B14F-4D97-AF65-F5344CB8AC3E}">
        <p14:creationId xmlns:p14="http://schemas.microsoft.com/office/powerpoint/2010/main" val="8492039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19F69A-4CBD-4745-AC7F-F580977BDE17}"/>
              </a:ext>
            </a:extLst>
          </p:cNvPr>
          <p:cNvSpPr>
            <a:spLocks noGrp="1"/>
          </p:cNvSpPr>
          <p:nvPr>
            <p:ph type="title"/>
          </p:nvPr>
        </p:nvSpPr>
        <p:spPr>
          <a:xfrm>
            <a:off x="4836308" y="4615840"/>
            <a:ext cx="6718948" cy="1600977"/>
          </a:xfrm>
        </p:spPr>
        <p:txBody>
          <a:bodyPr vert="horz" lIns="91440" tIns="45720" rIns="91440" bIns="45720" rtlCol="0" anchor="ctr">
            <a:normAutofit fontScale="90000"/>
          </a:bodyPr>
          <a:lstStyle/>
          <a:p>
            <a:pPr algn="ctr"/>
            <a:br>
              <a:rPr lang="en-US" sz="1400" kern="1200" dirty="0">
                <a:solidFill>
                  <a:schemeClr val="bg1"/>
                </a:solidFill>
                <a:latin typeface="+mj-lt"/>
                <a:ea typeface="+mj-ea"/>
                <a:cs typeface="+mj-cs"/>
              </a:rPr>
            </a:br>
            <a:r>
              <a:rPr lang="en-US" sz="2000" b="1" kern="1200" dirty="0">
                <a:solidFill>
                  <a:schemeClr val="bg1"/>
                </a:solidFill>
                <a:latin typeface="+mj-lt"/>
                <a:ea typeface="+mj-ea"/>
                <a:cs typeface="+mj-cs"/>
              </a:rPr>
              <a:t>NO WORK TO BE DONE ON HANDRAILS JUST REPLACE EXISTING AGED WOODEN DECK BOARDS WITH TREX COMPOSITE. INSTALL A BLACK METAL POLE IN EACH CORNER OF THE DECK TO SUPPORT STRING LIGHTS. THE POLES ARE SEASONAL FOR USE DURING SUMMER MONTHS</a:t>
            </a:r>
            <a:r>
              <a:rPr lang="en-US" sz="1400" kern="1200" dirty="0">
                <a:solidFill>
                  <a:schemeClr val="bg1"/>
                </a:solidFill>
                <a:latin typeface="+mj-lt"/>
                <a:ea typeface="+mj-ea"/>
                <a:cs typeface="+mj-cs"/>
              </a:rPr>
              <a:t>.</a:t>
            </a:r>
          </a:p>
        </p:txBody>
      </p:sp>
      <p:pic>
        <p:nvPicPr>
          <p:cNvPr id="6" name="Content Placeholder 5" descr="A picture containing outdoor, building, city, deck&#10;&#10;Description automatically generated">
            <a:extLst>
              <a:ext uri="{FF2B5EF4-FFF2-40B4-BE49-F238E27FC236}">
                <a16:creationId xmlns:a16="http://schemas.microsoft.com/office/drawing/2014/main" id="{0B52BAEB-2CA3-4AEC-8856-BEA15754CF96}"/>
              </a:ext>
            </a:extLst>
          </p:cNvPr>
          <p:cNvPicPr>
            <a:picLocks noChangeAspect="1"/>
          </p:cNvPicPr>
          <p:nvPr/>
        </p:nvPicPr>
        <p:blipFill rotWithShape="1">
          <a:blip r:embed="rId2">
            <a:extLst>
              <a:ext uri="{28A0092B-C50C-407E-A947-70E740481C1C}">
                <a14:useLocalDpi xmlns:a14="http://schemas.microsoft.com/office/drawing/2010/main" val="0"/>
              </a:ext>
            </a:extLst>
          </a:blip>
          <a:srcRect t="2020" r="2" b="8068"/>
          <a:stretch/>
        </p:blipFill>
        <p:spPr>
          <a:xfrm>
            <a:off x="393308" y="352931"/>
            <a:ext cx="5559480" cy="3749040"/>
          </a:xfrm>
          <a:prstGeom prst="rect">
            <a:avLst/>
          </a:prstGeom>
        </p:spPr>
      </p:pic>
      <p:pic>
        <p:nvPicPr>
          <p:cNvPr id="8" name="Content Placeholder 7" descr="A wooden walkway between buildings&#10;&#10;Description automatically generated with low confidence">
            <a:extLst>
              <a:ext uri="{FF2B5EF4-FFF2-40B4-BE49-F238E27FC236}">
                <a16:creationId xmlns:a16="http://schemas.microsoft.com/office/drawing/2014/main" id="{C466CB20-EE3F-4CCE-82BE-F08F738FD05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9884" r="-3" b="-3"/>
          <a:stretch/>
        </p:blipFill>
        <p:spPr>
          <a:xfrm>
            <a:off x="6251736" y="357013"/>
            <a:ext cx="5546955" cy="3749040"/>
          </a:xfrm>
          <a:prstGeom prst="rect">
            <a:avLst/>
          </a:prstGeom>
        </p:spPr>
      </p:pic>
      <p:cxnSp>
        <p:nvCxnSpPr>
          <p:cNvPr id="24" name="Straight Connector 23">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0ED0AF5-A113-44AB-B01D-0C7EE8976EC6}"/>
              </a:ext>
            </a:extLst>
          </p:cNvPr>
          <p:cNvSpPr txBox="1"/>
          <p:nvPr/>
        </p:nvSpPr>
        <p:spPr>
          <a:xfrm>
            <a:off x="636743" y="5014840"/>
            <a:ext cx="3922721" cy="584775"/>
          </a:xfrm>
          <a:prstGeom prst="rect">
            <a:avLst/>
          </a:prstGeom>
          <a:noFill/>
        </p:spPr>
        <p:txBody>
          <a:bodyPr wrap="square">
            <a:spAutoFit/>
          </a:bodyPr>
          <a:lstStyle/>
          <a:p>
            <a:r>
              <a:rPr lang="en-US" sz="3200" b="1" u="sng" kern="1200" dirty="0">
                <a:solidFill>
                  <a:schemeClr val="bg1"/>
                </a:solidFill>
                <a:latin typeface="+mj-lt"/>
                <a:ea typeface="+mj-ea"/>
                <a:cs typeface="+mj-cs"/>
              </a:rPr>
              <a:t>EXISTING CONDITIONS</a:t>
            </a:r>
            <a:endParaRPr lang="en-US" sz="3200" dirty="0"/>
          </a:p>
        </p:txBody>
      </p:sp>
    </p:spTree>
    <p:extLst>
      <p:ext uri="{BB962C8B-B14F-4D97-AF65-F5344CB8AC3E}">
        <p14:creationId xmlns:p14="http://schemas.microsoft.com/office/powerpoint/2010/main" val="3660962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1DB651-5FFE-4807-A914-B3987226376D}"/>
              </a:ext>
            </a:extLst>
          </p:cNvPr>
          <p:cNvSpPr>
            <a:spLocks noGrp="1"/>
          </p:cNvSpPr>
          <p:nvPr>
            <p:ph type="title"/>
          </p:nvPr>
        </p:nvSpPr>
        <p:spPr>
          <a:xfrm>
            <a:off x="5021821" y="3812953"/>
            <a:ext cx="6465287" cy="1630132"/>
          </a:xfrm>
        </p:spPr>
        <p:txBody>
          <a:bodyPr vert="horz" lIns="91440" tIns="45720" rIns="91440" bIns="45720" rtlCol="0" anchor="b">
            <a:normAutofit fontScale="90000"/>
          </a:bodyPr>
          <a:lstStyle/>
          <a:p>
            <a:r>
              <a:rPr lang="en-US" sz="2300" kern="1200" dirty="0">
                <a:solidFill>
                  <a:srgbClr val="FFFFFF"/>
                </a:solidFill>
                <a:latin typeface="+mj-lt"/>
                <a:ea typeface="+mj-ea"/>
                <a:cs typeface="+mj-cs"/>
              </a:rPr>
              <a:t>DUE TO SAFETY CONCERNS (DECK IS ACCESSIBLY FROM STREET LEVEL DUE TO STAIRS) WE WILL </a:t>
            </a:r>
            <a:r>
              <a:rPr lang="en-US" sz="2300" dirty="0">
                <a:solidFill>
                  <a:srgbClr val="FFFFFF"/>
                </a:solidFill>
              </a:rPr>
              <a:t>INSTALL NEW DOORS, SAME SIZE AND STYLE MADE OF FIBREGLASS </a:t>
            </a:r>
            <a:r>
              <a:rPr lang="en-US" sz="2300" kern="1200" dirty="0">
                <a:solidFill>
                  <a:srgbClr val="FFFFFF"/>
                </a:solidFill>
                <a:latin typeface="+mj-lt"/>
                <a:ea typeface="+mj-ea"/>
                <a:cs typeface="+mj-cs"/>
              </a:rPr>
              <a:t>AND REINSTALL THE BARS MORE SECURELY. REPAINT ONLY FOR WINDOW BARS</a:t>
            </a:r>
          </a:p>
        </p:txBody>
      </p:sp>
      <p:cxnSp>
        <p:nvCxnSpPr>
          <p:cNvPr id="14" name="Straight Connector 13">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indoor, window, open&#10;&#10;Description automatically generated">
            <a:extLst>
              <a:ext uri="{FF2B5EF4-FFF2-40B4-BE49-F238E27FC236}">
                <a16:creationId xmlns:a16="http://schemas.microsoft.com/office/drawing/2014/main" id="{1D2997E0-0B46-4279-8D9B-87AC53F281A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737" r="-2" b="-2"/>
          <a:stretch/>
        </p:blipFill>
        <p:spPr>
          <a:xfrm rot="5400000">
            <a:off x="-709406" y="1348774"/>
            <a:ext cx="6214534" cy="4160452"/>
          </a:xfrm>
          <a:prstGeom prst="rect">
            <a:avLst/>
          </a:prstGeom>
        </p:spPr>
      </p:pic>
      <p:pic>
        <p:nvPicPr>
          <p:cNvPr id="7" name="Picture 6" descr="A picture containing building, outdoor, deck, porch&#10;&#10;Description automatically generated">
            <a:extLst>
              <a:ext uri="{FF2B5EF4-FFF2-40B4-BE49-F238E27FC236}">
                <a16:creationId xmlns:a16="http://schemas.microsoft.com/office/drawing/2014/main" id="{E9377E3E-0EAB-4B2B-8C2B-24A6DF535417}"/>
              </a:ext>
            </a:extLst>
          </p:cNvPr>
          <p:cNvPicPr>
            <a:picLocks noChangeAspect="1"/>
          </p:cNvPicPr>
          <p:nvPr/>
        </p:nvPicPr>
        <p:blipFill rotWithShape="1">
          <a:blip r:embed="rId3">
            <a:extLst>
              <a:ext uri="{28A0092B-C50C-407E-A947-70E740481C1C}">
                <a14:useLocalDpi xmlns:a14="http://schemas.microsoft.com/office/drawing/2010/main" val="0"/>
              </a:ext>
            </a:extLst>
          </a:blip>
          <a:srcRect t="26558" r="2" b="17868"/>
          <a:stretch/>
        </p:blipFill>
        <p:spPr>
          <a:xfrm>
            <a:off x="4583487" y="321733"/>
            <a:ext cx="7217085" cy="3008188"/>
          </a:xfrm>
          <a:prstGeom prst="rect">
            <a:avLst/>
          </a:prstGeom>
        </p:spPr>
      </p:pic>
    </p:spTree>
    <p:extLst>
      <p:ext uri="{BB962C8B-B14F-4D97-AF65-F5344CB8AC3E}">
        <p14:creationId xmlns:p14="http://schemas.microsoft.com/office/powerpoint/2010/main" val="1075380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F31069-1517-48F8-801C-B173090195BF}"/>
              </a:ext>
            </a:extLst>
          </p:cNvPr>
          <p:cNvSpPr>
            <a:spLocks noGrp="1"/>
          </p:cNvSpPr>
          <p:nvPr>
            <p:ph type="title"/>
          </p:nvPr>
        </p:nvSpPr>
        <p:spPr>
          <a:xfrm>
            <a:off x="546351" y="603565"/>
            <a:ext cx="11139854" cy="616540"/>
          </a:xfrm>
        </p:spPr>
        <p:txBody>
          <a:bodyPr vert="horz" lIns="91440" tIns="45720" rIns="91440" bIns="45720" rtlCol="0" anchor="b">
            <a:normAutofit fontScale="90000"/>
          </a:bodyPr>
          <a:lstStyle/>
          <a:p>
            <a:pPr algn="ctr"/>
            <a:r>
              <a:rPr lang="en-US" sz="2800" b="1" dirty="0">
                <a:solidFill>
                  <a:srgbClr val="FFFFFF"/>
                </a:solidFill>
              </a:rPr>
              <a:t>BELOW IS AN EXAMPLE OF WHAT THE SEASONAL POLES WILL LOOK LIKE</a:t>
            </a:r>
            <a:br>
              <a:rPr lang="en-US" sz="2800" b="1" dirty="0">
                <a:solidFill>
                  <a:srgbClr val="FFFFFF"/>
                </a:solidFill>
              </a:rPr>
            </a:br>
            <a:r>
              <a:rPr lang="en-US" sz="2800" b="1" dirty="0">
                <a:solidFill>
                  <a:srgbClr val="FFFFFF"/>
                </a:solidFill>
              </a:rPr>
              <a:t>PLEASE NOTE THE BRACKETS WILL BE ATTACHED TO THE EXISTING RAILINGS</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5031630-ADC0-4A7B-ADF0-C7C0F0108B8A}"/>
              </a:ext>
            </a:extLst>
          </p:cNvPr>
          <p:cNvPicPr>
            <a:picLocks noChangeAspect="1"/>
          </p:cNvPicPr>
          <p:nvPr/>
        </p:nvPicPr>
        <p:blipFill>
          <a:blip r:embed="rId2"/>
          <a:stretch>
            <a:fillRect/>
          </a:stretch>
        </p:blipFill>
        <p:spPr>
          <a:xfrm>
            <a:off x="1149049" y="2506691"/>
            <a:ext cx="3837889" cy="3837889"/>
          </a:xfrm>
          <a:prstGeom prst="rect">
            <a:avLst/>
          </a:prstGeom>
        </p:spPr>
      </p:pic>
      <p:pic>
        <p:nvPicPr>
          <p:cNvPr id="19" name="Content Placeholder 18">
            <a:extLst>
              <a:ext uri="{FF2B5EF4-FFF2-40B4-BE49-F238E27FC236}">
                <a16:creationId xmlns:a16="http://schemas.microsoft.com/office/drawing/2014/main" id="{EA4D2EA4-F545-4400-BC20-E09E404068FB}"/>
              </a:ext>
            </a:extLst>
          </p:cNvPr>
          <p:cNvPicPr>
            <a:picLocks noGrp="1" noChangeAspect="1"/>
          </p:cNvPicPr>
          <p:nvPr>
            <p:ph idx="1"/>
          </p:nvPr>
        </p:nvPicPr>
        <p:blipFill rotWithShape="1">
          <a:blip r:embed="rId3"/>
          <a:srcRect l="18335" t="27640" r="1397" b="28541"/>
          <a:stretch/>
        </p:blipFill>
        <p:spPr>
          <a:xfrm>
            <a:off x="6828503" y="2607107"/>
            <a:ext cx="4466620" cy="3657599"/>
          </a:xfrm>
          <a:prstGeom prst="rect">
            <a:avLst/>
          </a:prstGeom>
        </p:spPr>
      </p:pic>
    </p:spTree>
    <p:extLst>
      <p:ext uri="{BB962C8B-B14F-4D97-AF65-F5344CB8AC3E}">
        <p14:creationId xmlns:p14="http://schemas.microsoft.com/office/powerpoint/2010/main" val="4256200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655B-92D4-40DE-9E08-2FDB7F261E90}"/>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3000"/>
              <a:t>DECKING – WE ARE REPLACING THE EXISTING WOODEN DECK BOARDS WITH TREX SELECT COMPOSITE DECKING</a:t>
            </a:r>
          </a:p>
        </p:txBody>
      </p:sp>
      <p:sp>
        <p:nvSpPr>
          <p:cNvPr id="20" name="Freeform: Shape 15">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5D5A13A1-431E-47B1-81FE-F087098F5511}"/>
              </a:ext>
            </a:extLst>
          </p:cNvPr>
          <p:cNvPicPr>
            <a:picLocks noGrp="1" noChangeAspect="1"/>
          </p:cNvPicPr>
          <p:nvPr>
            <p:ph idx="1"/>
          </p:nvPr>
        </p:nvPicPr>
        <p:blipFill rotWithShape="1">
          <a:blip r:embed="rId2"/>
          <a:srcRect r="1" b="242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28506347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3549-CCAB-4E38-87C1-893F93939A7D}"/>
              </a:ext>
            </a:extLst>
          </p:cNvPr>
          <p:cNvSpPr>
            <a:spLocks noGrp="1"/>
          </p:cNvSpPr>
          <p:nvPr>
            <p:ph type="title"/>
          </p:nvPr>
        </p:nvSpPr>
        <p:spPr/>
        <p:txBody>
          <a:bodyPr>
            <a:normAutofit/>
          </a:bodyPr>
          <a:lstStyle/>
          <a:p>
            <a:r>
              <a:rPr lang="en-US" sz="2400" dirty="0"/>
              <a:t>THE DECK IS NOT VISIBLE FROM THE FRONT JUST FROM THE REAR AND SIDES</a:t>
            </a:r>
          </a:p>
        </p:txBody>
      </p:sp>
      <p:pic>
        <p:nvPicPr>
          <p:cNvPr id="5" name="Content Placeholder 4" descr="A picture containing building, outdoor, sky, street&#10;&#10;Description automatically generated">
            <a:extLst>
              <a:ext uri="{FF2B5EF4-FFF2-40B4-BE49-F238E27FC236}">
                <a16:creationId xmlns:a16="http://schemas.microsoft.com/office/drawing/2014/main" id="{40B21A7A-134D-454E-A1C2-E0A3527601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969" y="1834627"/>
            <a:ext cx="7737232" cy="4333333"/>
          </a:xfrm>
        </p:spPr>
      </p:pic>
    </p:spTree>
    <p:extLst>
      <p:ext uri="{BB962C8B-B14F-4D97-AF65-F5344CB8AC3E}">
        <p14:creationId xmlns:p14="http://schemas.microsoft.com/office/powerpoint/2010/main" val="2383092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4361</TotalTime>
  <Words>146</Words>
  <Application>Microsoft Office PowerPoint</Application>
  <PresentationFormat>Widescreen</PresentationFormat>
  <Paragraphs>7</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613 MASS AVE REAR DECK UPGRADES</vt:lpstr>
      <vt:lpstr> NO WORK TO BE DONE ON HANDRAILS JUST REPLACE EXISTING AGED WOODEN DECK BOARDS WITH TREX COMPOSITE. INSTALL A BLACK METAL POLE IN EACH CORNER OF THE DECK TO SUPPORT STRING LIGHTS. THE POLES ARE SEASONAL FOR USE DURING SUMMER MONTHS.</vt:lpstr>
      <vt:lpstr>DUE TO SAFETY CONCERNS (DECK IS ACCESSIBLY FROM STREET LEVEL DUE TO STAIRS) WE WILL INSTALL NEW DOORS, SAME SIZE AND STYLE MADE OF FIBREGLASS AND REINSTALL THE BARS MORE SECURELY. REPAINT ONLY FOR WINDOW BARS</vt:lpstr>
      <vt:lpstr>BELOW IS AN EXAMPLE OF WHAT THE SEASONAL POLES WILL LOOK LIKE PLEASE NOTE THE BRACKETS WILL BE ATTACHED TO THE EXISTING RAILINGS</vt:lpstr>
      <vt:lpstr>DECKING – WE ARE REPLACING THE EXISTING WOODEN DECK BOARDS WITH TREX SELECT COMPOSITE DECKING</vt:lpstr>
      <vt:lpstr>THE DECK IS NOT VISIBLE FROM THE FRONT JUST FROM THE REAR AND SIDES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613 MASS AVE REAR DECK UPGRADES</dc:title>
  <dc:creator>Catrina Little</dc:creator>
  <cp:lastModifiedBy>Catrina Little</cp:lastModifiedBy>
  <cp:revision>2</cp:revision>
  <dcterms:created xsi:type="dcterms:W3CDTF">2021-10-13T14:33:13Z</dcterms:created>
  <dcterms:modified xsi:type="dcterms:W3CDTF">2021-10-28T15:17:04Z</dcterms:modified>
</cp:coreProperties>
</file>